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40"/>
  </p:notesMasterIdLst>
  <p:sldIdLst>
    <p:sldId id="273" r:id="rId2"/>
    <p:sldId id="451" r:id="rId3"/>
    <p:sldId id="440" r:id="rId4"/>
    <p:sldId id="458" r:id="rId5"/>
    <p:sldId id="279" r:id="rId6"/>
    <p:sldId id="436" r:id="rId7"/>
    <p:sldId id="460" r:id="rId8"/>
    <p:sldId id="481" r:id="rId9"/>
    <p:sldId id="465" r:id="rId10"/>
    <p:sldId id="450" r:id="rId11"/>
    <p:sldId id="418" r:id="rId12"/>
    <p:sldId id="417" r:id="rId13"/>
    <p:sldId id="468" r:id="rId14"/>
    <p:sldId id="369" r:id="rId15"/>
    <p:sldId id="467" r:id="rId16"/>
    <p:sldId id="483" r:id="rId17"/>
    <p:sldId id="421" r:id="rId18"/>
    <p:sldId id="462" r:id="rId19"/>
    <p:sldId id="441" r:id="rId20"/>
    <p:sldId id="478" r:id="rId21"/>
    <p:sldId id="422" r:id="rId22"/>
    <p:sldId id="424" r:id="rId23"/>
    <p:sldId id="442" r:id="rId24"/>
    <p:sldId id="443" r:id="rId25"/>
    <p:sldId id="444" r:id="rId26"/>
    <p:sldId id="426" r:id="rId27"/>
    <p:sldId id="394" r:id="rId28"/>
    <p:sldId id="429" r:id="rId29"/>
    <p:sldId id="461" r:id="rId30"/>
    <p:sldId id="473" r:id="rId31"/>
    <p:sldId id="472" r:id="rId32"/>
    <p:sldId id="474" r:id="rId33"/>
    <p:sldId id="475" r:id="rId34"/>
    <p:sldId id="476" r:id="rId35"/>
    <p:sldId id="477" r:id="rId36"/>
    <p:sldId id="479" r:id="rId37"/>
    <p:sldId id="445" r:id="rId38"/>
    <p:sldId id="449"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4" autoAdjust="0"/>
    <p:restoredTop sz="95673" autoAdjust="0"/>
  </p:normalViewPr>
  <p:slideViewPr>
    <p:cSldViewPr snapToGrid="0" snapToObjects="1" showGuides="1">
      <p:cViewPr varScale="1">
        <p:scale>
          <a:sx n="114" d="100"/>
          <a:sy n="114" d="100"/>
        </p:scale>
        <p:origin x="184" y="560"/>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10/8/18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most people think</a:t>
            </a:r>
            <a:r>
              <a:rPr lang="en-US" baseline="0" dirty="0"/>
              <a:t> of when you say "Dependent types"   i.e. types dependent on runtime values</a:t>
            </a:r>
          </a:p>
          <a:p>
            <a:endParaRPr lang="en-US" baseline="0" dirty="0"/>
          </a:p>
          <a:p>
            <a:r>
              <a:rPr lang="en-US" baseline="0" dirty="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22</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key and </a:t>
            </a:r>
            <a:r>
              <a:rPr lang="en-US" dirty="0" err="1"/>
              <a:t>Occ</a:t>
            </a:r>
            <a:r>
              <a:rPr lang="en-US" dirty="0"/>
              <a:t> are *not*</a:t>
            </a:r>
            <a:r>
              <a:rPr lang="en-US" baseline="0" dirty="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23</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a:t>~ is equality in Haskell</a:t>
            </a:r>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a:latin typeface="Gill Sans Regular" charset="0"/>
              </a:rPr>
              <a:t>Define a predicate that </a:t>
            </a:r>
          </a:p>
          <a:p>
            <a:r>
              <a:rPr lang="en-US" sz="1200" dirty="0">
                <a:latin typeface="Gill Sans Regular" charset="0"/>
              </a:rPr>
              <a:t>classifies </a:t>
            </a:r>
            <a:r>
              <a:rPr lang="en-US" sz="1200" dirty="0" err="1">
                <a:latin typeface="Gill Sans Regular" charset="0"/>
              </a:rPr>
              <a:t>OccMaps</a:t>
            </a:r>
            <a:r>
              <a:rPr lang="en-US" sz="1200" dirty="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always wanted to have dependent types in Haskell, ever since I was a little girl</a:t>
            </a:r>
            <a:endParaRPr lang="en-US" dirty="0"/>
          </a:p>
          <a:p>
            <a:endParaRPr lang="en-US" dirty="0"/>
          </a:p>
          <a:p>
            <a:r>
              <a:rPr lang="en-US" dirty="0"/>
              <a:t>Spoiler</a:t>
            </a:r>
            <a:r>
              <a:rPr lang="en-US" baseline="0" dirty="0"/>
              <a:t> alert. The answer is "NO"</a:t>
            </a:r>
            <a:endParaRPr lang="en-US" dirty="0"/>
          </a:p>
          <a:p>
            <a:endParaRPr lang="en-US" dirty="0"/>
          </a:p>
          <a:p>
            <a:r>
              <a:rPr lang="en-US" dirty="0"/>
              <a:t>But</a:t>
            </a:r>
            <a:r>
              <a:rPr lang="en-US" baseline="0" dirty="0"/>
              <a:t> the long answer is yes.</a:t>
            </a:r>
            <a:endParaRPr lang="en-US" dirty="0"/>
          </a:p>
          <a:p>
            <a:endParaRPr lang="en-US" dirty="0"/>
          </a:p>
          <a:p>
            <a:r>
              <a:rPr lang="en-US" dirty="0"/>
              <a:t>Some of you may be wondering,</a:t>
            </a:r>
            <a:r>
              <a:rPr lang="en-US" baseline="0" dirty="0"/>
              <a:t> What are Dependent Types?</a:t>
            </a:r>
          </a:p>
          <a:p>
            <a:r>
              <a:rPr lang="en-US" baseline="0" dirty="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BEST IN CLASS: Haskell includes many features not included in other dependently-typed languages</a:t>
            </a:r>
          </a:p>
          <a:p>
            <a:endParaRPr lang="en-US" baseline="0" dirty="0"/>
          </a:p>
          <a:p>
            <a:r>
              <a:rPr lang="en-US" sz="1200" b="1" dirty="0" err="1">
                <a:solidFill>
                  <a:schemeClr val="accent5"/>
                </a:solidFill>
                <a:latin typeface="Consolas" charset="0"/>
                <a:ea typeface="Consolas" charset="0"/>
                <a:cs typeface="Consolas" charset="0"/>
              </a:rPr>
              <a:t>DataKinds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TypeFamilies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PolyKinds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TypeInType</a:t>
            </a:r>
            <a:r>
              <a:rPr lang="en-US" sz="1200" b="1" dirty="0">
                <a:solidFill>
                  <a:schemeClr val="accent4"/>
                </a:solidFill>
                <a:latin typeface="Consolas" charset="0"/>
                <a:ea typeface="Consolas" charset="0"/>
                <a:cs typeface="Consolas" charset="0"/>
              </a:rPr>
              <a:t>, </a:t>
            </a:r>
            <a:r>
              <a:rPr lang="en-US" sz="1200" b="1" dirty="0">
                <a:solidFill>
                  <a:schemeClr val="accent5"/>
                </a:solidFill>
                <a:latin typeface="Consolas" charset="0"/>
                <a:ea typeface="Consolas" charset="0"/>
                <a:cs typeface="Consolas" charset="0"/>
              </a:rPr>
              <a:t>GADTs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RankNTypes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ScopedTypeVariables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TypeApplications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TemplateHaskell</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UndecidableInstances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InstanceSigs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TypeSynonymInstances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TypeOperators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KindSignatures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MultiParamTypeClasses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FunctionalDependencies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TypeFamilyDependencies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AllowAmbiguousTypes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FlexibleContexts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Mature support: GADTs have been part  of Haskell for over 10 years and interact well with HM type inference. Commonly used in practice.</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 Need singletons to pattern match dependent data at runtime. Some parts supported by "singletons" library, but not a complete solution. Current research project: adding a real </a:t>
            </a:r>
            <a:r>
              <a:rPr lang="en-US" sz="1200" dirty="0" err="1"/>
              <a:t>Π</a:t>
            </a:r>
            <a:r>
              <a:rPr lang="en-US" sz="1200" dirty="0"/>
              <a:t>  type to GHC.</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Class system provides some proof automation not found in other languages, but has limitations. Explicit proof language provides weak reasoning. Room for external constraint solvers to increase reasoning power. No uniform technique.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Jon Moore's talk!</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dirty="0"/>
          </a:p>
        </p:txBody>
      </p:sp>
    </p:spTree>
    <p:extLst>
      <p:ext uri="{BB962C8B-B14F-4D97-AF65-F5344CB8AC3E}">
        <p14:creationId xmlns:p14="http://schemas.microsoft.com/office/powerpoint/2010/main" val="83602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no fixed set of extensions that is called</a:t>
            </a:r>
            <a:r>
              <a:rPr lang="en-US" baseline="0" dirty="0"/>
              <a:t> "Dependent Haskell"</a:t>
            </a:r>
          </a:p>
          <a:p>
            <a:r>
              <a:rPr lang="en-US" baseline="0" dirty="0"/>
              <a:t>What I refer to as "Dependent Haskell" is using these extension in a particular way inspired by dependently-typed programming</a:t>
            </a:r>
          </a:p>
          <a:p>
            <a:endParaRPr lang="en-US" baseline="0" dirty="0"/>
          </a:p>
          <a:p>
            <a:r>
              <a:rPr lang="en-US" baseline="0" dirty="0"/>
              <a:t>Why does GHC use language pragmas?  Gives more flexibility. Good for PL research. Can do breaking changes. Can also see what programs use what features.</a:t>
            </a:r>
          </a:p>
          <a:p>
            <a:endParaRPr lang="en-US" baseline="0" dirty="0"/>
          </a:p>
          <a:p>
            <a:r>
              <a:rPr lang="en-US" baseline="0" dirty="0"/>
              <a:t>But DT is not just one language feature. Today I will analyze it by dividing it up into components</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Much work</a:t>
            </a:r>
            <a:r>
              <a:rPr lang="en-US" baseline="0" dirty="0"/>
              <a:t> in special </a:t>
            </a:r>
            <a:r>
              <a:rPr lang="en-US" baseline="0" dirty="0" err="1"/>
              <a:t>purporse</a:t>
            </a:r>
            <a:r>
              <a:rPr lang="en-US" baseline="0" dirty="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Caveat: I'm not an expert</a:t>
            </a:r>
            <a:r>
              <a:rPr lang="en-US" baseline="0" dirty="0"/>
              <a:t> at regular expressions.</a:t>
            </a:r>
          </a:p>
          <a:p>
            <a:endParaRPr lang="en-US" baseline="0" dirty="0"/>
          </a:p>
          <a:p>
            <a:endParaRPr lang="en-US" baseline="0" dirty="0"/>
          </a:p>
          <a:p>
            <a:r>
              <a:rPr lang="en-US" baseline="0" dirty="0"/>
              <a:t>(Note, usually capture groups capture at most one string. We're going to do better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Note:  only named capture groups, no numbers!</a:t>
            </a:r>
          </a:p>
          <a:p>
            <a:endParaRPr lang="en-US" baseline="0" dirty="0"/>
          </a:p>
          <a:p>
            <a:r>
              <a:rPr lang="en-US" baseline="0" dirty="0"/>
              <a:t>Make sure to say that for capture groups under a star, we are going to capture a list of results ---- most implementations return the last string only</a:t>
            </a:r>
          </a:p>
          <a:p>
            <a:endParaRPr lang="en-US" baseline="0" dirty="0"/>
          </a:p>
          <a:p>
            <a:endParaRPr lang="en-US" baseline="0" dirty="0"/>
          </a:p>
          <a:p>
            <a:endParaRPr lang="en-US" baseline="0" dirty="0"/>
          </a:p>
          <a:p>
            <a:r>
              <a:rPr lang="en-US" baseline="0" dirty="0"/>
              <a:t>Haskell doesn't have null. So optional strings have a different type.</a:t>
            </a:r>
          </a:p>
          <a:p>
            <a:endParaRPr lang="en-US" baseline="0" dirty="0"/>
          </a:p>
          <a:p>
            <a:r>
              <a:rPr lang="en-US" baseline="0" dirty="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it hard to read so that you'll pay attention!</a:t>
            </a:r>
          </a:p>
          <a:p>
            <a:endParaRPr lang="en-US" dirty="0"/>
          </a:p>
          <a:p>
            <a:r>
              <a:rPr lang="en-US" dirty="0"/>
              <a:t>Walk</a:t>
            </a:r>
            <a:r>
              <a:rPr lang="en-US" baseline="0" dirty="0"/>
              <a:t> through the example looking a features individually.</a:t>
            </a:r>
          </a:p>
          <a:p>
            <a:endParaRPr lang="en-US" baseline="0" dirty="0"/>
          </a:p>
          <a:p>
            <a:r>
              <a:rPr lang="en-US" baseline="0" dirty="0"/>
              <a:t>Let's look at </a:t>
            </a:r>
            <a:r>
              <a:rPr lang="en-US" b="1" baseline="0" dirty="0"/>
              <a:t>outcomes</a:t>
            </a:r>
            <a:r>
              <a:rPr lang="en-US" baseline="0" dirty="0"/>
              <a:t> not </a:t>
            </a:r>
            <a:r>
              <a:rPr lang="en-US" i="1" baseline="0" dirty="0"/>
              <a:t>mechanism</a:t>
            </a:r>
            <a:r>
              <a:rPr lang="en-US" baseline="0" dirty="0"/>
              <a:t>.    What abilities do dependently-typed languages provide?</a:t>
            </a:r>
          </a:p>
          <a:p>
            <a:endParaRPr lang="en-US" baseline="0" dirty="0"/>
          </a:p>
          <a:p>
            <a:r>
              <a:rPr lang="en-US" baseline="0" dirty="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10</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a:t>Click to edit Master title style</a:t>
            </a:r>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a:t>Click to edit Master title style</a:t>
            </a:r>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a:t>Click to edit Master title style</a:t>
            </a:r>
          </a:p>
        </p:txBody>
      </p:sp>
      <p:sp>
        <p:nvSpPr>
          <p:cNvPr id="3" name="Content Placeholder 2"/>
          <p:cNvSpPr>
            <a:spLocks noGrp="1"/>
          </p:cNvSpPr>
          <p:nvPr>
            <p:ph sz="half" idx="1"/>
          </p:nvPr>
        </p:nvSpPr>
        <p:spPr>
          <a:xfrm>
            <a:off x="628650" y="1083664"/>
            <a:ext cx="3886200" cy="3549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10/8/18</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10/8/18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53921" y="3531706"/>
            <a:ext cx="4755266" cy="1433099"/>
          </a:xfrm>
        </p:spPr>
        <p:txBody>
          <a:bodyPr>
            <a:normAutofit/>
          </a:bodyPr>
          <a:lstStyle/>
          <a:p>
            <a:r>
              <a:rPr lang="en-US" sz="2400" dirty="0"/>
              <a:t>Stephanie Weirich</a:t>
            </a:r>
          </a:p>
          <a:p>
            <a:r>
              <a:rPr lang="en-US" sz="2400" dirty="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a:solidFill>
                <a:schemeClr val="bg2">
                  <a:lumMod val="50000"/>
                </a:schemeClr>
              </a:solidFill>
              <a:latin typeface="Consolas" charset="0"/>
              <a:ea typeface="Consolas" charset="0"/>
              <a:cs typeface="Consolas" charset="0"/>
            </a:endParaRPr>
          </a:p>
          <a:p>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fancytypes</a:t>
            </a:r>
            <a:endParaRPr lang="en-US" sz="1600" dirty="0">
              <a:solidFill>
                <a:schemeClr val="bg2">
                  <a:lumMod val="50000"/>
                </a:schemeClr>
              </a:solidFill>
              <a:latin typeface="Consolas" charset="0"/>
              <a:ea typeface="Consolas" charset="0"/>
              <a:cs typeface="Consolas" charset="0"/>
            </a:endParaRPr>
          </a:p>
        </p:txBody>
      </p:sp>
      <p:pic>
        <p:nvPicPr>
          <p:cNvPr id="5" name="Picture 4"/>
          <p:cNvPicPr>
            <a:picLocks noChangeAspect="1"/>
          </p:cNvPicPr>
          <p:nvPr/>
        </p:nvPicPr>
        <p:blipFill>
          <a:blip r:embed="rId3"/>
          <a:stretch>
            <a:fillRect/>
          </a:stretch>
        </p:blipFill>
        <p:spPr>
          <a:xfrm>
            <a:off x="6562845" y="3409438"/>
            <a:ext cx="1631887" cy="11551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a:latin typeface="Zapfino" charset="0"/>
                <a:ea typeface="Zapfino" charset="0"/>
                <a:cs typeface="Zapfino" charset="0"/>
              </a:rPr>
              <a:t>Type Computation</a:t>
            </a:r>
          </a:p>
        </p:txBody>
      </p:sp>
      <p:sp>
        <p:nvSpPr>
          <p:cNvPr id="3" name="Subtitle 2"/>
          <p:cNvSpPr>
            <a:spLocks noGrp="1"/>
          </p:cNvSpPr>
          <p:nvPr>
            <p:ph type="subTitle" idx="1"/>
          </p:nvPr>
        </p:nvSpPr>
        <p:spPr/>
        <p:txBody>
          <a:bodyPr>
            <a:normAutofit fontScale="92500" lnSpcReduction="20000"/>
          </a:bodyPr>
          <a:lstStyle/>
          <a:p>
            <a:r>
              <a:rPr lang="en-US" dirty="0"/>
              <a:t>We can use the type system to implement a domain-specific compile-time analysis</a:t>
            </a:r>
          </a:p>
        </p:txBody>
      </p:sp>
    </p:spTree>
    <p:extLst>
      <p:ext uri="{BB962C8B-B14F-4D97-AF65-F5344CB8AC3E}">
        <p14:creationId xmlns:p14="http://schemas.microsoft.com/office/powerpoint/2010/main" val="81348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a:solidFill>
                  <a:schemeClr val="tx2"/>
                </a:solidFill>
                <a:ea typeface="Osaka"/>
                <a:cs typeface="Consolas"/>
              </a:rPr>
              <a:t>Regular expression type includes a </a:t>
            </a:r>
            <a:br>
              <a:rPr lang="en-US" sz="2400" dirty="0">
                <a:solidFill>
                  <a:schemeClr val="tx2"/>
                </a:solidFill>
                <a:ea typeface="Osaka"/>
                <a:cs typeface="Consolas"/>
              </a:rPr>
            </a:br>
            <a:r>
              <a:rPr lang="en-US" sz="2400" dirty="0">
                <a:solidFill>
                  <a:schemeClr val="tx2"/>
                </a:solidFill>
                <a:ea typeface="Osaka"/>
                <a:cs typeface="Consolas"/>
              </a:rPr>
              <a:t>"Occurrence Map" computed by the </a:t>
            </a:r>
            <a:r>
              <a:rPr lang="en-US" sz="2400">
                <a:solidFill>
                  <a:schemeClr val="tx2"/>
                </a:solidFill>
                <a:ea typeface="Osaka"/>
                <a:cs typeface="Consolas"/>
              </a:rPr>
              <a:t>type checker  </a:t>
            </a:r>
            <a:endParaRPr lang="en-US" sz="2400" dirty="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How does this work?</a:t>
            </a:r>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a:latin typeface="Consolas" charset="0"/>
                <a:ea typeface="Consolas" charset="0"/>
                <a:cs typeface="Consolas" charset="0"/>
              </a:rPr>
              <a:t>&gt; </a:t>
            </a:r>
            <a:r>
              <a:rPr lang="en-US" sz="1650" b="1" dirty="0">
                <a:latin typeface="Consolas" charset="0"/>
                <a:ea typeface="Consolas" charset="0"/>
                <a:cs typeface="Consolas" charset="0"/>
              </a:rPr>
              <a:t>path =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 </a:t>
            </a:r>
            <a:br>
              <a:rPr lang="fr-FR" sz="1650" b="1" dirty="0">
                <a:latin typeface="Consolas" charset="0"/>
                <a:ea typeface="Consolas" charset="0"/>
                <a:cs typeface="Consolas" charset="0"/>
              </a:rPr>
            </a:br>
            <a:r>
              <a:rPr lang="fr-FR" sz="1650" b="1" dirty="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rstar</a:t>
            </a:r>
            <a:r>
              <a:rPr lang="fr-FR" sz="1650" b="1" dirty="0">
                <a:solidFill>
                  <a:schemeClr val="tx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dir</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br>
              <a:rPr lang="fr-FR" sz="1650" b="1" dirty="0">
                <a:solidFill>
                  <a:schemeClr val="tx1"/>
                </a:solidFill>
                <a:latin typeface="Consolas" charset="0"/>
                <a:ea typeface="Consolas" charset="0"/>
                <a:cs typeface="Consolas" charset="0"/>
              </a:rPr>
            </a:b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rmark</a:t>
            </a:r>
            <a:r>
              <a:rPr lang="fr-FR" sz="1650" b="1" dirty="0">
                <a:solidFill>
                  <a:schemeClr val="accent4"/>
                </a:solidFill>
                <a:latin typeface="Consolas" charset="0"/>
                <a:ea typeface="Consolas" charset="0"/>
                <a:cs typeface="Consolas" charset="0"/>
              </a:rPr>
              <a:t> @"base" (</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br>
              <a:rPr lang="fr-FR" sz="1650" b="1" dirty="0">
                <a:solidFill>
                  <a:schemeClr val="accent4"/>
                </a:solidFill>
                <a:latin typeface="Consolas" charset="0"/>
                <a:ea typeface="Consolas" charset="0"/>
                <a:cs typeface="Consolas" charset="0"/>
              </a:rPr>
            </a:br>
            <a:r>
              <a:rPr lang="fr-FR" sz="1650" b="1" dirty="0">
                <a:solidFill>
                  <a:schemeClr val="accent4"/>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ext</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rchar</a:t>
            </a:r>
            <a:r>
              <a:rPr lang="fr-FR" sz="1650" b="1" dirty="0">
                <a:solidFill>
                  <a:schemeClr val="accent5"/>
                </a:solidFill>
                <a:latin typeface="Consolas" charset="0"/>
                <a:ea typeface="Consolas" charset="0"/>
                <a:cs typeface="Consolas" charset="0"/>
              </a:rPr>
              <a:t> '.' `</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a:latin typeface="Tw Cen MT Condensed" charset="0"/>
                <a:ea typeface="Tw Cen MT Condensed" charset="0"/>
                <a:cs typeface="Tw Cen MT Condensed" charset="0"/>
              </a:rPr>
              <a:t>1. Compile-time parsing</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Type functions run by type checker</a:t>
            </a:r>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only, captures nothing</a:t>
            </a: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RE </a:t>
            </a:r>
            <a:r>
              <a:rPr lang="en-US" sz="1800" b="1" dirty="0">
                <a:solidFill>
                  <a:schemeClr val="accent1"/>
                </a:solidFill>
                <a:latin typeface="Consolas"/>
                <a:ea typeface="Osaka"/>
                <a:cs typeface="Consolas"/>
              </a:rPr>
              <a:t>'[]</a:t>
            </a:r>
          </a:p>
          <a:p>
            <a:pPr>
              <a:spcBef>
                <a:spcPts val="150"/>
              </a:spcBef>
              <a:buNone/>
            </a:pPr>
            <a:r>
              <a:rPr lang="en-US" sz="1800" dirty="0">
                <a:solidFill>
                  <a:schemeClr val="accent4"/>
                </a:solidFill>
                <a:latin typeface="Consolas"/>
                <a:ea typeface="Osaka"/>
                <a:cs typeface="Consolas"/>
              </a:rPr>
              <a:t>-- accepts single char only, captures nothing</a:t>
            </a: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RE </a:t>
            </a:r>
            <a:r>
              <a:rPr lang="en-US" sz="1800" b="1" dirty="0">
                <a:solidFill>
                  <a:schemeClr val="accent1"/>
                </a:solidFill>
                <a:latin typeface="Consolas"/>
                <a:ea typeface="Osaka"/>
                <a:cs typeface="Consolas"/>
              </a:rPr>
              <a:t>'[]</a:t>
            </a: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RE </a:t>
            </a:r>
            <a:r>
              <a:rPr lang="en-US" sz="1800" b="1" dirty="0">
                <a:solidFill>
                  <a:schemeClr val="accent1"/>
                </a:solidFill>
                <a:latin typeface="Consolas"/>
                <a:ea typeface="Osaka"/>
                <a:cs typeface="Consolas"/>
              </a:rPr>
              <a:t>s1</a:t>
            </a:r>
            <a:r>
              <a:rPr lang="en-US" sz="1800" b="1" dirty="0">
                <a:latin typeface="Consolas"/>
                <a:ea typeface="Osaka"/>
                <a:cs typeface="Consolas"/>
              </a:rPr>
              <a:t> -&gt; RE </a:t>
            </a:r>
            <a:r>
              <a:rPr lang="en-US" sz="1800" b="1" dirty="0">
                <a:solidFill>
                  <a:schemeClr val="accent1"/>
                </a:solidFill>
                <a:latin typeface="Consolas"/>
                <a:ea typeface="Osaka"/>
                <a:cs typeface="Consolas"/>
              </a:rPr>
              <a:t>s2</a:t>
            </a:r>
            <a:r>
              <a:rPr lang="en-US" sz="1800" b="1" dirty="0">
                <a:latin typeface="Consolas"/>
                <a:ea typeface="Osaka"/>
                <a:cs typeface="Consolas"/>
              </a:rPr>
              <a:t> -&gt; 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RE </a:t>
            </a:r>
            <a:r>
              <a:rPr lang="en-US" sz="1800" b="1" dirty="0">
                <a:solidFill>
                  <a:schemeClr val="accent1"/>
                </a:solidFill>
                <a:latin typeface="Consolas"/>
                <a:ea typeface="Osaka"/>
                <a:cs typeface="Consolas"/>
              </a:rPr>
              <a:t>s1</a:t>
            </a:r>
            <a:r>
              <a:rPr lang="en-US" sz="1800" b="1" dirty="0">
                <a:latin typeface="Consolas"/>
                <a:ea typeface="Osaka"/>
                <a:cs typeface="Consolas"/>
              </a:rPr>
              <a:t> -&gt; RE </a:t>
            </a:r>
            <a:r>
              <a:rPr lang="en-US" sz="1800" b="1" dirty="0">
                <a:solidFill>
                  <a:schemeClr val="accent1"/>
                </a:solidFill>
                <a:latin typeface="Consolas"/>
                <a:ea typeface="Osaka"/>
                <a:cs typeface="Consolas"/>
              </a:rPr>
              <a:t>s2</a:t>
            </a:r>
            <a:r>
              <a:rPr lang="en-US" sz="1800" b="1" dirty="0">
                <a:latin typeface="Consolas"/>
                <a:ea typeface="Osaka"/>
                <a:cs typeface="Consolas"/>
              </a:rPr>
              <a:t> -&gt; 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RE </a:t>
            </a:r>
            <a:r>
              <a:rPr lang="en-US" sz="1800" b="1" dirty="0">
                <a:solidFill>
                  <a:schemeClr val="accent1"/>
                </a:solidFill>
                <a:latin typeface="Consolas"/>
                <a:ea typeface="Osaka"/>
                <a:cs typeface="Consolas"/>
              </a:rPr>
              <a:t>s</a:t>
            </a:r>
            <a:r>
              <a:rPr lang="en-US" sz="1800" b="1" dirty="0">
                <a:latin typeface="Consolas"/>
                <a:ea typeface="Osaka"/>
                <a:cs typeface="Consolas"/>
              </a:rPr>
              <a:t> -&gt; 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∀k s. RE </a:t>
            </a:r>
            <a:r>
              <a:rPr lang="en-US" sz="1800" b="1" dirty="0">
                <a:solidFill>
                  <a:schemeClr val="accent1"/>
                </a:solidFill>
                <a:latin typeface="Consolas"/>
                <a:ea typeface="Osaka"/>
                <a:cs typeface="Consolas"/>
              </a:rPr>
              <a:t>s</a:t>
            </a:r>
            <a:r>
              <a:rPr lang="en-US" sz="1800" b="1" dirty="0">
                <a:latin typeface="Consolas"/>
                <a:ea typeface="Osaka"/>
                <a:cs typeface="Consolas"/>
              </a:rPr>
              <a:t> -&gt; RE </a:t>
            </a:r>
            <a:r>
              <a:rPr lang="en-US" sz="1800" b="1" dirty="0">
                <a:solidFill>
                  <a:schemeClr val="accent1"/>
                </a:solidFill>
                <a:latin typeface="Consolas"/>
                <a:ea typeface="Osaka"/>
                <a:cs typeface="Consolas"/>
              </a:rPr>
              <a:t>(Merge (One k) 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a:latin typeface="Consolas" charset="0"/>
                <a:ea typeface="Consolas" charset="0"/>
                <a:cs typeface="Consolas" charset="0"/>
              </a:rPr>
              <a:t>r1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 (</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r2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@"b" </a:t>
            </a:r>
            <a:r>
              <a:rPr lang="en-US" sz="2000" dirty="0" err="1">
                <a:latin typeface="Consolas" charset="0"/>
                <a:ea typeface="Consolas" charset="0"/>
                <a:cs typeface="Consolas" charset="0"/>
              </a:rPr>
              <a:t>rany</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ex1 = r1 `</a:t>
            </a:r>
            <a:r>
              <a:rPr lang="en-US" sz="2000" dirty="0" err="1">
                <a:latin typeface="Consolas" charset="0"/>
                <a:ea typeface="Consolas" charset="0"/>
                <a:cs typeface="Consolas" charset="0"/>
              </a:rPr>
              <a:t>rseq</a:t>
            </a:r>
            <a:r>
              <a:rPr lang="en-US" sz="2000" dirty="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9B04-8FBF-6E43-8429-470BC3B03661}"/>
              </a:ext>
            </a:extLst>
          </p:cNvPr>
          <p:cNvSpPr>
            <a:spLocks noGrp="1"/>
          </p:cNvSpPr>
          <p:nvPr>
            <p:ph type="title"/>
          </p:nvPr>
        </p:nvSpPr>
        <p:spPr/>
        <p:txBody>
          <a:bodyPr/>
          <a:lstStyle/>
          <a:p>
            <a:endParaRPr lang="en-US"/>
          </a:p>
        </p:txBody>
      </p:sp>
      <p:pic>
        <p:nvPicPr>
          <p:cNvPr id="4" name="inference.mov">
            <a:hlinkClick r:id="" action="ppaction://media"/>
            <a:extLst>
              <a:ext uri="{FF2B5EF4-FFF2-40B4-BE49-F238E27FC236}">
                <a16:creationId xmlns:a16="http://schemas.microsoft.com/office/drawing/2014/main" id="{E08F6556-04EA-5A48-A0F7-82D5030148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1295" y="83665"/>
            <a:ext cx="6269275" cy="4548660"/>
          </a:xfrm>
        </p:spPr>
      </p:pic>
    </p:spTree>
    <p:extLst>
      <p:ext uri="{BB962C8B-B14F-4D97-AF65-F5344CB8AC3E}">
        <p14:creationId xmlns:p14="http://schemas.microsoft.com/office/powerpoint/2010/main" val="5417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a:t>Type indices constrain values and guide computation</a:t>
            </a:r>
          </a:p>
        </p:txBody>
      </p:sp>
    </p:spTree>
    <p:extLst>
      <p:ext uri="{BB962C8B-B14F-4D97-AF65-F5344CB8AC3E}">
        <p14:creationId xmlns:p14="http://schemas.microsoft.com/office/powerpoint/2010/main" val="190021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ext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capture group named 'f' in         </a:t>
            </a:r>
          </a:p>
          <a:p>
            <a:pPr marL="0" indent="0">
              <a:buNone/>
            </a:pPr>
            <a:r>
              <a:rPr lang="en-US" sz="2000" b="1" dirty="0">
                <a:solidFill>
                  <a:srgbClr val="FF0000"/>
                </a:solidFill>
                <a:latin typeface="Consolas" charset="0"/>
                <a:ea typeface="Consolas" charset="0"/>
                <a:cs typeface="Consolas" charset="0"/>
              </a:rPr>
              <a:t>         {base, </a:t>
            </a:r>
            <a:r>
              <a:rPr lang="en-US" sz="2000" b="1" dirty="0" err="1">
                <a:solidFill>
                  <a:srgbClr val="FF0000"/>
                </a:solidFill>
                <a:latin typeface="Consolas" charset="0"/>
                <a:ea typeface="Consolas" charset="0"/>
                <a:cs typeface="Consolas" charset="0"/>
              </a:rPr>
              <a:t>dir</a:t>
            </a:r>
            <a:r>
              <a:rPr lang="en-US" sz="2000" b="1" dirty="0">
                <a:solidFill>
                  <a:srgbClr val="FF0000"/>
                </a:solidFill>
                <a:latin typeface="Consolas" charset="0"/>
                <a:ea typeface="Consolas" charset="0"/>
                <a:cs typeface="Consolas" charset="0"/>
              </a:rPr>
              <a:t>, </a:t>
            </a:r>
            <a:r>
              <a:rPr lang="en-US" sz="2000" b="1" dirty="0" err="1">
                <a:solidFill>
                  <a:srgbClr val="FF0000"/>
                </a:solidFill>
                <a:latin typeface="Consolas" charset="0"/>
                <a:ea typeface="Consolas" charset="0"/>
                <a:cs typeface="Consolas" charset="0"/>
              </a:rPr>
              <a:t>ext</a:t>
            </a:r>
            <a:r>
              <a:rPr lang="en-US" sz="2000" b="1" dirty="0">
                <a:solidFill>
                  <a:srgbClr val="FF0000"/>
                </a:solidFill>
                <a:latin typeface="Consolas" charset="0"/>
                <a:ea typeface="Consolas" charset="0"/>
                <a:cs typeface="Consolas" charset="0"/>
              </a:rPr>
              <a:t>}</a:t>
            </a: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atin typeface="Tw Cen MT" charset="0"/>
                <a:ea typeface="Tw Cen MT" charset="0"/>
                <a:cs typeface="Tw Cen MT" charset="0"/>
              </a:rPr>
              <a:t>Access resolved at compile time by 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Constrain Data</a:t>
            </a: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a:t>Know </a:t>
            </a:r>
            <a:r>
              <a:rPr lang="en-US" sz="2000" dirty="0" err="1">
                <a:latin typeface="Consolas" charset="0"/>
                <a:ea typeface="Consolas" charset="0"/>
                <a:cs typeface="Consolas" charset="0"/>
              </a:rPr>
              <a:t>dict</a:t>
            </a:r>
            <a:r>
              <a:rPr lang="en-US" sz="2000" dirty="0"/>
              <a:t> </a:t>
            </a:r>
            <a:r>
              <a:rPr lang="en-US" sz="2400" dirty="0"/>
              <a:t>must be a sequence of entries</a:t>
            </a:r>
          </a:p>
          <a:p>
            <a:pPr marL="0" indent="0">
              <a:buNone/>
            </a:pPr>
            <a:r>
              <a:rPr lang="en-US" sz="2000" b="1" dirty="0">
                <a:solidFill>
                  <a:schemeClr val="accent4"/>
                </a:solidFill>
                <a:latin typeface="Consolas" charset="0"/>
                <a:ea typeface="Consolas" charset="0"/>
                <a:cs typeface="Consolas" charset="0"/>
              </a:rPr>
              <a:t>E "Example"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endParaRPr lang="en-US" sz="2000" dirty="0"/>
          </a:p>
          <a:p>
            <a:endParaRPr lang="en-US" sz="2400" dirty="0"/>
          </a:p>
          <a:p>
            <a:r>
              <a:rPr lang="en-US" sz="2400" dirty="0"/>
              <a:t>Entries do not store keys</a:t>
            </a:r>
          </a:p>
          <a:p>
            <a:pPr lvl="1"/>
            <a:r>
              <a:rPr lang="en-US" dirty="0"/>
              <a:t>From type, know </a:t>
            </a:r>
            <a:r>
              <a:rPr lang="en-US" sz="2000" dirty="0">
                <a:latin typeface="Consolas" charset="0"/>
                <a:ea typeface="Consolas" charset="0"/>
                <a:cs typeface="Consolas" charset="0"/>
              </a:rPr>
              <a:t>"base"</a:t>
            </a:r>
            <a:r>
              <a:rPr lang="en-US" dirty="0"/>
              <a:t> </a:t>
            </a:r>
            <a:r>
              <a:rPr lang="en-US" b="1" dirty="0"/>
              <a:t>first</a:t>
            </a:r>
            <a:endParaRPr lang="en-US" dirty="0"/>
          </a:p>
          <a:p>
            <a:pPr lvl="1"/>
            <a:r>
              <a:rPr lang="en-US" dirty="0">
                <a:ea typeface="Consolas" charset="0"/>
                <a:cs typeface="Consolas" charset="0"/>
              </a:rPr>
              <a:t>Type computation resolves field access at </a:t>
            </a:r>
            <a:r>
              <a:rPr lang="en-US" b="1" i="1" dirty="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a:t>Dependent types in Haskell?</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93418"/>
            <a:ext cx="1619354" cy="2646878"/>
          </a:xfrm>
          <a:prstGeom prst="rect">
            <a:avLst/>
          </a:prstGeom>
          <a:noFill/>
        </p:spPr>
        <p:txBody>
          <a:bodyPr wrap="none" rtlCol="0">
            <a:spAutoFit/>
          </a:bodyPr>
          <a:lstStyle/>
          <a:p>
            <a:r>
              <a:rPr lang="en-US" sz="16600" dirty="0" err="1">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48300" y="176504"/>
            <a:ext cx="1223412" cy="2646878"/>
          </a:xfrm>
          <a:prstGeom prst="rect">
            <a:avLst/>
          </a:prstGeom>
          <a:noFill/>
        </p:spPr>
        <p:txBody>
          <a:bodyPr wrap="none" rtlCol="0">
            <a:spAutoFit/>
          </a:bodyPr>
          <a:lstStyle/>
          <a:p>
            <a:r>
              <a:rPr lang="en-US" sz="16600" dirty="0" err="1">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 GADTs</a:t>
            </a: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a:t>Know </a:t>
            </a:r>
            <a:r>
              <a:rPr lang="en-US" sz="2000" dirty="0" err="1">
                <a:latin typeface="Consolas" charset="0"/>
                <a:ea typeface="Consolas" charset="0"/>
                <a:cs typeface="Consolas" charset="0"/>
              </a:rPr>
              <a:t>dict</a:t>
            </a:r>
            <a:r>
              <a:rPr lang="en-US" sz="2000" dirty="0"/>
              <a:t> </a:t>
            </a:r>
            <a:r>
              <a:rPr lang="en-US" sz="2400" dirty="0"/>
              <a:t>must be a sequence of entries</a:t>
            </a:r>
          </a:p>
          <a:p>
            <a:pPr marL="0" indent="0">
              <a:buNone/>
            </a:pPr>
            <a:r>
              <a:rPr lang="en-US" sz="2000" b="1" dirty="0">
                <a:solidFill>
                  <a:schemeClr val="accent4"/>
                </a:solidFill>
                <a:latin typeface="Consolas" charset="0"/>
                <a:ea typeface="Consolas" charset="0"/>
                <a:cs typeface="Consolas" charset="0"/>
              </a:rPr>
              <a:t>E "Example"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p>
          <a:p>
            <a:pPr marL="0" indent="0">
              <a:buNone/>
            </a:pPr>
            <a:r>
              <a:rPr lang="en-US" sz="2000" b="1" dirty="0">
                <a:latin typeface="Consolas" charset="0"/>
                <a:ea typeface="Consolas" charset="0"/>
                <a:cs typeface="Consolas" charset="0"/>
              </a:rPr>
              <a:t>   Nil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latin typeface="Consolas" charset="0"/>
                <a:ea typeface="Consolas" charset="0"/>
                <a:cs typeface="Consolas" charset="0"/>
              </a:rPr>
              <a:t>   (:&gt;) ::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395595"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data Entry :: </a:t>
            </a:r>
            <a:r>
              <a:rPr lang="en-US" sz="1800" b="1" dirty="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-&gt;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-&gt; Type where   </a:t>
            </a:r>
          </a:p>
          <a:p>
            <a:pPr marL="0" indent="0">
              <a:buNone/>
            </a:pPr>
            <a:r>
              <a:rPr lang="en-US" sz="1800" b="1" dirty="0">
                <a:solidFill>
                  <a:schemeClr val="tx1"/>
                </a:solidFill>
                <a:latin typeface="Consolas" charset="0"/>
                <a:ea typeface="Consolas" charset="0"/>
                <a:cs typeface="Consolas" charset="0"/>
              </a:rPr>
              <a:t>  E ::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a:solidFill>
                  <a:schemeClr val="accent4"/>
                </a:solidFill>
                <a:latin typeface="Consolas" charset="0"/>
                <a:ea typeface="Consolas" charset="0"/>
                <a:cs typeface="Consolas" charset="0"/>
              </a:rPr>
              <a:t>k</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a:solidFill>
                  <a:schemeClr val="accent4"/>
                </a:solidFill>
                <a:latin typeface="Consolas" charset="0"/>
                <a:ea typeface="Consolas" charset="0"/>
                <a:cs typeface="Consolas" charset="0"/>
              </a:rPr>
              <a:t> </a:t>
            </a:r>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a:t>
            </a:r>
            <a:r>
              <a:rPr lang="en-US" dirty="0"/>
              <a:t> </a:t>
            </a:r>
            <a:r>
              <a:rPr lang="en-US" dirty="0">
                <a:solidFill>
                  <a:schemeClr val="accent4"/>
                </a:solidFill>
              </a:rPr>
              <a:t>Type Families</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a:t>We can use the same data in types and at runtime</a:t>
            </a:r>
          </a:p>
        </p:txBody>
      </p:sp>
    </p:spTree>
    <p:extLst>
      <p:ext uri="{BB962C8B-B14F-4D97-AF65-F5344CB8AC3E}">
        <p14:creationId xmlns:p14="http://schemas.microsoft.com/office/powerpoint/2010/main" val="5570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solidFill>
                  <a:schemeClr val="accent4"/>
                </a:solidFill>
                <a:latin typeface="Consolas" charset="0"/>
                <a:ea typeface="Consolas" charset="0"/>
                <a:cs typeface="Consolas" charset="0"/>
              </a:rPr>
              <a:t> E "Example"</a:t>
            </a:r>
            <a:r>
              <a:rPr lang="en-US" sz="2000" b="1" dirty="0">
                <a:solidFill>
                  <a:schemeClr val="tx2">
                    <a:lumMod val="75000"/>
                  </a:schemeClr>
                </a:solidFill>
                <a:latin typeface="Consolas" charset="0"/>
                <a:ea typeface="Consolas" charset="0"/>
                <a:cs typeface="Consolas" charset="0"/>
              </a:rPr>
              <a:t> :&gt;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print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base="Example"</a:t>
            </a:r>
            <a:r>
              <a:rPr lang="en-US" sz="2000" b="1" dirty="0">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types: </a:t>
            </a:r>
            <a:r>
              <a:rPr lang="en-US" dirty="0" err="1">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 -&gt;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a:latin typeface="Consolas" charset="0"/>
                <a:ea typeface="Consolas" charset="0"/>
                <a:cs typeface="Consolas" charset="0"/>
              </a:rPr>
              <a:t>showLS</a:t>
            </a:r>
            <a:endParaRPr lang="en-US" sz="1800" b="1" dirty="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a:solidFill>
                  <a:schemeClr val="accent1"/>
                </a:solidFill>
                <a:latin typeface="Consolas" charset="0"/>
                <a:ea typeface="Consolas" charset="0"/>
                <a:cs typeface="Consolas" charset="0"/>
              </a:rPr>
              <a:t>showS</a:t>
            </a:r>
            <a:r>
              <a:rPr lang="en-US" sz="1800" b="1" dirty="0">
                <a:solidFill>
                  <a:schemeClr val="accent1"/>
                </a:solidFill>
                <a:latin typeface="Consolas" charset="0"/>
                <a:ea typeface="Consolas" charset="0"/>
                <a:cs typeface="Consolas" charset="0"/>
              </a:rPr>
              <a:t>  :: String -&gt; String</a:t>
            </a:r>
          </a:p>
          <a:p>
            <a:pPr marL="0" indent="0">
              <a:buNone/>
            </a:pPr>
            <a:r>
              <a:rPr lang="en-US" sz="1800" b="1" dirty="0" err="1">
                <a:solidFill>
                  <a:schemeClr val="accent1"/>
                </a:solidFill>
                <a:latin typeface="Consolas" charset="0"/>
                <a:ea typeface="Consolas" charset="0"/>
                <a:cs typeface="Consolas" charset="0"/>
              </a:rPr>
              <a:t>showMS</a:t>
            </a:r>
            <a:r>
              <a:rPr lang="en-US" sz="1800" b="1" dirty="0">
                <a:solidFill>
                  <a:schemeClr val="accent1"/>
                </a:solidFill>
                <a:latin typeface="Consolas" charset="0"/>
                <a:ea typeface="Consolas" charset="0"/>
                <a:cs typeface="Consolas" charset="0"/>
              </a:rPr>
              <a:t> :: Maybe String -&gt; String</a:t>
            </a:r>
          </a:p>
          <a:p>
            <a:pPr marL="0" indent="0">
              <a:buNone/>
            </a:pPr>
            <a:r>
              <a:rPr lang="en-US" sz="1800" b="1" dirty="0" err="1">
                <a:solidFill>
                  <a:schemeClr val="accent1"/>
                </a:solidFill>
                <a:latin typeface="Consolas" charset="0"/>
                <a:ea typeface="Consolas" charset="0"/>
                <a:cs typeface="Consolas" charset="0"/>
              </a:rPr>
              <a:t>showLS</a:t>
            </a:r>
            <a:r>
              <a:rPr lang="en-US" sz="1800" b="1" dirty="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GHC's take: Singletons</a:t>
            </a:r>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k -&gt;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a:solidFill>
                <a:schemeClr val="accent5"/>
              </a:solidFill>
              <a:latin typeface="Consolas" charset="0"/>
              <a:ea typeface="Consolas" charset="0"/>
              <a:cs typeface="Consolas" charset="0"/>
            </a:endParaRPr>
          </a:p>
          <a:p>
            <a:pPr marL="0" indent="0">
              <a:buNone/>
            </a:pPr>
            <a:r>
              <a:rPr lang="en-US" sz="1800" b="1" i="1" dirty="0">
                <a:solidFill>
                  <a:schemeClr val="accent5"/>
                </a:solidFill>
                <a:latin typeface="Consolas" charset="0"/>
                <a:ea typeface="Consolas" charset="0"/>
                <a:cs typeface="Consolas" charset="0"/>
              </a:rPr>
              <a:t>data 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a:t>Type checker must reason about program equivalence, and sometimes needs help</a:t>
            </a:r>
          </a:p>
        </p:txBody>
      </p:sp>
    </p:spTree>
    <p:extLst>
      <p:ext uri="{BB962C8B-B14F-4D97-AF65-F5344CB8AC3E}">
        <p14:creationId xmlns:p14="http://schemas.microsoft.com/office/powerpoint/2010/main" val="181034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RE </a:t>
            </a:r>
            <a:r>
              <a:rPr lang="en-US" sz="2000" b="1" dirty="0">
                <a:solidFill>
                  <a:schemeClr val="tx1"/>
                </a:solidFill>
                <a:latin typeface="Consolas"/>
                <a:ea typeface="Osaka"/>
                <a:cs typeface="Consolas"/>
              </a:rPr>
              <a:t>::</a:t>
            </a:r>
            <a:r>
              <a:rPr lang="en-US" sz="2000" b="1" dirty="0">
                <a:solidFill>
                  <a:schemeClr val="accent5"/>
                </a:solidFill>
                <a:latin typeface="Consolas"/>
                <a:ea typeface="Osaka"/>
                <a:cs typeface="Consolas"/>
              </a:rPr>
              <a:t> </a:t>
            </a:r>
            <a:r>
              <a:rPr lang="en-US" sz="2000" b="1" dirty="0" err="1">
                <a:solidFill>
                  <a:schemeClr val="accent5"/>
                </a:solidFill>
                <a:latin typeface="Consolas"/>
                <a:ea typeface="Osaka"/>
                <a:cs typeface="Consolas"/>
              </a:rPr>
              <a:t>OccMap</a:t>
            </a:r>
            <a:r>
              <a:rPr lang="en-US" sz="2000" b="1" dirty="0">
                <a:solidFill>
                  <a:schemeClr val="tx1"/>
                </a:solidFill>
                <a:latin typeface="Consolas"/>
                <a:ea typeface="Osaka"/>
                <a:cs typeface="Consolas"/>
              </a:rPr>
              <a:t> -&gt; Type</a:t>
            </a:r>
            <a:r>
              <a:rPr lang="en-US" sz="2000" b="1" dirty="0">
                <a:solidFill>
                  <a:schemeClr val="accent5"/>
                </a:solidFill>
                <a:latin typeface="Consolas"/>
                <a:ea typeface="Osaka"/>
                <a:cs typeface="Consolas"/>
              </a:rPr>
              <a:t> </a:t>
            </a:r>
            <a:r>
              <a:rPr lang="en-US" sz="2000" b="1" dirty="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RE </a:t>
            </a:r>
            <a:r>
              <a:rPr lang="en-US" sz="2000" b="1" dirty="0">
                <a:solidFill>
                  <a:schemeClr val="accent5"/>
                </a:solidFill>
                <a:latin typeface="Consolas"/>
                <a:ea typeface="Osaka"/>
                <a:cs typeface="Consolas"/>
              </a:rPr>
              <a:t>'[]</a:t>
            </a:r>
          </a:p>
          <a:p>
            <a:pPr>
              <a:spcBef>
                <a:spcPts val="150"/>
              </a:spcBef>
              <a:buNone/>
            </a:pPr>
            <a:r>
              <a:rPr lang="en-US" sz="2000" b="1" dirty="0">
                <a:solidFill>
                  <a:schemeClr val="accent4"/>
                </a:solidFill>
                <a:latin typeface="Consolas"/>
                <a:ea typeface="Osaka"/>
                <a:cs typeface="Consolas"/>
              </a:rPr>
              <a:t>  </a:t>
            </a:r>
            <a:r>
              <a:rPr lang="en-US" sz="2000" b="1" dirty="0" err="1">
                <a:solidFill>
                  <a:schemeClr val="accent4"/>
                </a:solidFill>
                <a:latin typeface="Consolas"/>
                <a:ea typeface="Osaka"/>
                <a:cs typeface="Consolas"/>
              </a:rPr>
              <a:t>Ralt</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RE </a:t>
            </a:r>
            <a:r>
              <a:rPr lang="en-US" sz="2000" b="1" dirty="0">
                <a:solidFill>
                  <a:schemeClr val="accent5"/>
                </a:solidFill>
                <a:latin typeface="Consolas"/>
                <a:ea typeface="Osaka"/>
                <a:cs typeface="Consolas"/>
              </a:rPr>
              <a:t>s</a:t>
            </a:r>
            <a:r>
              <a:rPr lang="en-US" sz="2000" b="1" dirty="0">
                <a:latin typeface="Consolas"/>
                <a:ea typeface="Osaka"/>
                <a:cs typeface="Consolas"/>
              </a:rPr>
              <a:t> -&gt; 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a:latin typeface="Consolas"/>
                <a:ea typeface="Osaka"/>
                <a:cs typeface="Consolas"/>
              </a:rPr>
              <a:t>…</a:t>
            </a:r>
            <a:endParaRPr lang="en-US" sz="2000" b="1" dirty="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 s2 ~ s2  </a:t>
            </a:r>
          </a:p>
        </p:txBody>
      </p:sp>
    </p:spTree>
    <p:extLst>
      <p:ext uri="{BB962C8B-B14F-4D97-AF65-F5344CB8AC3E}">
        <p14:creationId xmlns:p14="http://schemas.microsoft.com/office/powerpoint/2010/main" val="19655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xfrm>
            <a:off x="526761" y="933450"/>
            <a:ext cx="8090477" cy="3338425"/>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b="1" dirty="0">
                <a:solidFill>
                  <a:schemeClr val="accent3"/>
                </a:solidFill>
                <a:latin typeface="Consolas"/>
                <a:ea typeface="Osaka"/>
                <a:cs typeface="Consolas"/>
              </a:rPr>
              <a:t>type family</a:t>
            </a:r>
            <a:r>
              <a:rPr lang="en-US" sz="2000" b="1" dirty="0">
                <a:latin typeface="Consolas"/>
                <a:ea typeface="Osaka"/>
                <a:cs typeface="Consolas"/>
              </a:rPr>
              <a:t> </a:t>
            </a:r>
            <a:r>
              <a:rPr lang="en-US" sz="2000" b="1" dirty="0">
                <a:solidFill>
                  <a:schemeClr val="accent4"/>
                </a:solidFill>
                <a:latin typeface="Consolas"/>
                <a:ea typeface="Osaka"/>
                <a:cs typeface="Consolas"/>
              </a:rPr>
              <a:t>Repeat</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 :: </a:t>
            </a:r>
            <a:r>
              <a:rPr lang="en-US" sz="2000" b="1" dirty="0" err="1">
                <a:solidFill>
                  <a:schemeClr val="accent4"/>
                </a:solidFill>
                <a:latin typeface="Consolas"/>
                <a:ea typeface="Osaka"/>
                <a:cs typeface="Consolas"/>
              </a:rPr>
              <a:t>OccMap</a:t>
            </a:r>
            <a:r>
              <a:rPr lang="en-US" sz="2000" b="1" dirty="0">
                <a:latin typeface="Consolas"/>
                <a:ea typeface="Osaka"/>
                <a:cs typeface="Consolas"/>
              </a:rPr>
              <a:t> </a:t>
            </a:r>
            <a:r>
              <a:rPr lang="en-US" sz="2000" b="1" dirty="0">
                <a:solidFill>
                  <a:schemeClr val="accent3"/>
                </a:solidFill>
                <a:latin typeface="Consolas"/>
                <a:ea typeface="Osaka"/>
                <a:cs typeface="Consolas"/>
              </a:rPr>
              <a:t>where   </a:t>
            </a:r>
          </a:p>
          <a:p>
            <a:pPr>
              <a:buNone/>
            </a:pPr>
            <a:r>
              <a:rPr lang="en-US" sz="2000" b="1" dirty="0">
                <a:latin typeface="Consolas"/>
                <a:ea typeface="Osaka"/>
                <a:cs typeface="Consolas"/>
              </a:rPr>
              <a:t>   </a:t>
            </a:r>
            <a:r>
              <a:rPr lang="en-US" sz="2000" b="1" dirty="0">
                <a:solidFill>
                  <a:schemeClr val="accent4"/>
                </a:solidFill>
                <a:latin typeface="Consolas"/>
                <a:ea typeface="Osaka"/>
                <a:cs typeface="Consolas"/>
              </a:rPr>
              <a:t>Repeat</a:t>
            </a:r>
            <a:r>
              <a:rPr lang="en-US" sz="2000" b="1" dirty="0">
                <a:latin typeface="Consolas"/>
                <a:ea typeface="Osaka"/>
                <a:cs typeface="Consolas"/>
              </a:rPr>
              <a:t> '[]         = '[]   </a:t>
            </a:r>
          </a:p>
          <a:p>
            <a:pPr>
              <a:buNone/>
            </a:pPr>
            <a:r>
              <a:rPr lang="en-US" sz="2000" b="1" dirty="0">
                <a:latin typeface="Consolas"/>
                <a:ea typeface="Osaka"/>
                <a:cs typeface="Consolas"/>
              </a:rPr>
              <a:t>   </a:t>
            </a:r>
            <a:r>
              <a:rPr lang="en-US" sz="2000" b="1" dirty="0">
                <a:solidFill>
                  <a:schemeClr val="accent4"/>
                </a:solidFill>
                <a:latin typeface="Consolas"/>
                <a:ea typeface="Osaka"/>
                <a:cs typeface="Consolas"/>
              </a:rPr>
              <a:t>Repeat</a:t>
            </a:r>
            <a:r>
              <a:rPr lang="en-US" sz="2000" b="1" dirty="0">
                <a:latin typeface="Consolas"/>
                <a:ea typeface="Osaka"/>
                <a:cs typeface="Consolas"/>
              </a:rPr>
              <a:t> ((</a:t>
            </a:r>
            <a:r>
              <a:rPr lang="en-US" sz="2000" b="1" dirty="0" err="1">
                <a:latin typeface="Consolas"/>
                <a:ea typeface="Osaka"/>
                <a:cs typeface="Consolas"/>
              </a:rPr>
              <a:t>k,o</a:t>
            </a:r>
            <a:r>
              <a:rPr lang="en-US" sz="2000" b="1" dirty="0">
                <a:latin typeface="Consolas"/>
                <a:ea typeface="Osaka"/>
                <a:cs typeface="Consolas"/>
              </a:rPr>
              <a:t>) </a:t>
            </a:r>
            <a:r>
              <a:rPr lang="en-US" sz="2000" b="1" dirty="0">
                <a:solidFill>
                  <a:schemeClr val="accent4"/>
                </a:solidFill>
                <a:latin typeface="Consolas"/>
                <a:ea typeface="Osaka"/>
                <a:cs typeface="Consolas"/>
              </a:rPr>
              <a:t>: </a:t>
            </a:r>
            <a:r>
              <a:rPr lang="en-US" sz="2000" b="1" dirty="0">
                <a:latin typeface="Consolas"/>
                <a:ea typeface="Osaka"/>
                <a:cs typeface="Consolas"/>
              </a:rPr>
              <a:t>t) = (k, </a:t>
            </a:r>
            <a:r>
              <a:rPr lang="en-US" sz="2000" b="1" dirty="0">
                <a:solidFill>
                  <a:schemeClr val="accent4"/>
                </a:solidFill>
                <a:latin typeface="Consolas"/>
                <a:ea typeface="Osaka"/>
                <a:cs typeface="Consolas"/>
              </a:rPr>
              <a:t>Many</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a:solidFill>
                  <a:schemeClr val="accent4"/>
                </a:solidFill>
                <a:latin typeface="Consolas"/>
                <a:ea typeface="Osaka"/>
                <a:cs typeface="Consolas"/>
              </a:rPr>
              <a:t>Repeat</a:t>
            </a:r>
            <a:r>
              <a:rPr lang="en-US" sz="2000" b="1" dirty="0">
                <a:latin typeface="Consolas"/>
                <a:ea typeface="Osaka"/>
                <a:cs typeface="Consolas"/>
              </a:rPr>
              <a:t> t</a:t>
            </a:r>
          </a:p>
          <a:p>
            <a:pPr>
              <a:buNone/>
            </a:pPr>
            <a:endParaRPr lang="en-US" sz="2000" b="1" dirty="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RE s -&gt; RE (</a:t>
            </a:r>
            <a:r>
              <a:rPr lang="en-US" sz="2000" b="1" dirty="0">
                <a:solidFill>
                  <a:schemeClr val="accent4"/>
                </a:solidFill>
                <a:latin typeface="Consolas"/>
                <a:ea typeface="Osaka"/>
                <a:cs typeface="Consolas"/>
              </a:rPr>
              <a:t>Repeat</a:t>
            </a:r>
            <a:r>
              <a:rPr lang="en-US" sz="2000" b="1" dirty="0">
                <a:latin typeface="Consolas"/>
                <a:ea typeface="Osaka"/>
                <a:cs typeface="Consolas"/>
              </a:rPr>
              <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a:solidFill>
                  <a:schemeClr val="accent1"/>
                </a:solidFill>
                <a:latin typeface="Consolas"/>
                <a:ea typeface="Osaka"/>
                <a:cs typeface="Consolas"/>
              </a:rPr>
              <a:t>-- need: Repeat '[]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endParaRPr lang="en-US" sz="2000" b="1" dirty="0">
              <a:solidFill>
                <a:srgbClr val="FF0000"/>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p:txBody>
      </p:sp>
      <p:sp>
        <p:nvSpPr>
          <p:cNvPr id="4" name="TextBox 3"/>
          <p:cNvSpPr txBox="1"/>
          <p:nvPr/>
        </p:nvSpPr>
        <p:spPr>
          <a:xfrm>
            <a:off x="4155973" y="3495607"/>
            <a:ext cx="5529078" cy="677108"/>
          </a:xfrm>
          <a:prstGeom prst="rect">
            <a:avLst/>
          </a:prstGeom>
          <a:noFill/>
        </p:spPr>
        <p:txBody>
          <a:bodyPr wrap="none" rtlCol="0">
            <a:spAutoFit/>
          </a:bodyPr>
          <a:lstStyle/>
          <a:p>
            <a:r>
              <a:rPr lang="en-US" sz="2000" dirty="0">
                <a:latin typeface="Consolas" charset="0"/>
                <a:ea typeface="Consolas" charset="0"/>
                <a:cs typeface="Consolas" charset="0"/>
              </a:rPr>
              <a:t> • </a:t>
            </a:r>
            <a:r>
              <a:rPr lang="en-US" b="1" dirty="0">
                <a:solidFill>
                  <a:srgbClr val="FF0000"/>
                </a:solidFill>
                <a:latin typeface="Consolas" charset="0"/>
                <a:ea typeface="Consolas" charset="0"/>
                <a:cs typeface="Consolas" charset="0"/>
              </a:rPr>
              <a:t>Could not deduce: Repeat s ~ s      </a:t>
            </a:r>
          </a:p>
          <a:p>
            <a:r>
              <a:rPr lang="en-US" b="1" dirty="0">
                <a:solidFill>
                  <a:srgbClr val="FF0000"/>
                </a:solidFill>
                <a:latin typeface="Consolas" charset="0"/>
                <a:ea typeface="Consolas" charset="0"/>
                <a:cs typeface="Consolas" charset="0"/>
              </a:rPr>
              <a:t>    from the context: s ~ Repeat s1 </a:t>
            </a:r>
            <a:r>
              <a:rPr lang="en-US" sz="1600" b="1" dirty="0">
                <a:solidFill>
                  <a:srgbClr val="FF0000"/>
                </a:solidFill>
                <a:latin typeface="Consolas" charset="0"/>
                <a:ea typeface="Consolas" charset="0"/>
                <a:cs typeface="Consolas" charset="0"/>
              </a:rPr>
              <a:t>  </a:t>
            </a:r>
            <a:r>
              <a:rPr lang="en-US" sz="16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5336717" cy="830997"/>
          </a:xfrm>
          <a:prstGeom prst="rect">
            <a:avLst/>
          </a:prstGeom>
          <a:noFill/>
        </p:spPr>
        <p:txBody>
          <a:bodyPr wrap="none" rtlCol="0">
            <a:spAutoFit/>
          </a:bodyPr>
          <a:lstStyle/>
          <a:p>
            <a:r>
              <a:rPr lang="en-US" sz="2400" dirty="0">
                <a:latin typeface="Tw Cen MT" charset="0"/>
                <a:ea typeface="Tw Cen MT" charset="0"/>
                <a:cs typeface="Tw Cen MT" charset="0"/>
              </a:rPr>
              <a:t>Need:  </a:t>
            </a:r>
            <a:r>
              <a:rPr lang="en-US" sz="2000" b="1" dirty="0">
                <a:solidFill>
                  <a:schemeClr val="accent1"/>
                </a:solidFill>
                <a:latin typeface="Consolas" charset="0"/>
                <a:ea typeface="Consolas" charset="0"/>
                <a:cs typeface="Consolas" charset="0"/>
              </a:rPr>
              <a:t>Repeat (Repeat s1) ~ Repeat s1</a:t>
            </a:r>
            <a:endParaRPr lang="en-US" sz="2400" b="1" dirty="0">
              <a:solidFill>
                <a:schemeClr val="accent1"/>
              </a:solidFill>
              <a:latin typeface="Consolas" charset="0"/>
              <a:ea typeface="Consolas" charset="0"/>
              <a:cs typeface="Consolas" charset="0"/>
            </a:endParaRPr>
          </a:p>
          <a:p>
            <a:r>
              <a:rPr lang="en-US" sz="2400" dirty="0">
                <a:latin typeface="Tw Cen MT" charset="0"/>
                <a:ea typeface="Tw Cen MT" charset="0"/>
                <a:cs typeface="Tw Cen MT" charset="0"/>
              </a:rPr>
              <a:t>Not true by definition.  But provable!</a:t>
            </a:r>
          </a:p>
        </p:txBody>
      </p:sp>
      <p:sp>
        <p:nvSpPr>
          <p:cNvPr id="7" name="TextBox 6"/>
          <p:cNvSpPr txBox="1"/>
          <p:nvPr/>
        </p:nvSpPr>
        <p:spPr>
          <a:xfrm>
            <a:off x="4283130" y="3171132"/>
            <a:ext cx="1313180" cy="400110"/>
          </a:xfrm>
          <a:prstGeom prst="rect">
            <a:avLst/>
          </a:prstGeom>
          <a:noFill/>
        </p:spPr>
        <p:txBody>
          <a:bodyPr wrap="none" rtlCol="0">
            <a:spAutoFit/>
          </a:bodyPr>
          <a:lstStyle/>
          <a:p>
            <a:r>
              <a:rPr lang="en-US" sz="2000" b="1" dirty="0">
                <a:solidFill>
                  <a:srgbClr val="FF0000"/>
                </a:solidFill>
                <a:latin typeface="Consolas"/>
                <a:ea typeface="Osaka"/>
                <a:cs typeface="Consolas"/>
              </a:rPr>
              <a:t>-- oops!</a:t>
            </a:r>
            <a:endParaRPr lang="en-US" sz="2000" dirty="0">
              <a:latin typeface="Gill Sans Regular" charset="0"/>
            </a:endParaRPr>
          </a:p>
        </p:txBody>
      </p:sp>
    </p:spTree>
    <p:extLst>
      <p:ext uri="{BB962C8B-B14F-4D97-AF65-F5344CB8AC3E}">
        <p14:creationId xmlns:p14="http://schemas.microsoft.com/office/powerpoint/2010/main" val="17628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RE s -&gt; RE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p>
          <a:p>
            <a:pPr>
              <a:buNone/>
            </a:pPr>
            <a:r>
              <a:rPr lang="en-US" sz="2000" b="1" dirty="0">
                <a:solidFill>
                  <a:schemeClr val="accent1"/>
                </a:solidFill>
                <a:latin typeface="Consolas"/>
                <a:ea typeface="Osaka"/>
                <a:cs typeface="Consolas"/>
              </a:rPr>
              <a:t>    -- 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
        <p:nvSpPr>
          <p:cNvPr id="4" name="Rectangle 3">
            <a:extLst>
              <a:ext uri="{FF2B5EF4-FFF2-40B4-BE49-F238E27FC236}">
                <a16:creationId xmlns:a16="http://schemas.microsoft.com/office/drawing/2014/main" id="{F228DA73-3F2F-A240-989C-4BC947747C62}"/>
              </a:ext>
            </a:extLst>
          </p:cNvPr>
          <p:cNvSpPr/>
          <p:nvPr/>
        </p:nvSpPr>
        <p:spPr>
          <a:xfrm>
            <a:off x="1431988" y="1043008"/>
            <a:ext cx="4377685" cy="46251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5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Haskell</a:t>
            </a:r>
          </a:p>
        </p:txBody>
      </p:sp>
      <p:sp>
        <p:nvSpPr>
          <p:cNvPr id="3" name="Content Placeholder 2"/>
          <p:cNvSpPr>
            <a:spLocks noGrp="1"/>
          </p:cNvSpPr>
          <p:nvPr>
            <p:ph idx="1"/>
          </p:nvPr>
        </p:nvSpPr>
        <p:spPr/>
        <p:txBody>
          <a:bodyPr/>
          <a:lstStyle/>
          <a:p>
            <a:pPr marL="0" indent="0">
              <a:buNone/>
            </a:pPr>
            <a:r>
              <a:rPr lang="en-US" dirty="0"/>
              <a:t>A set of language extensions for GHC that provides the ability to program </a:t>
            </a:r>
            <a:r>
              <a:rPr lang="en-US" i="1" dirty="0"/>
              <a:t>as if</a:t>
            </a:r>
            <a:r>
              <a:rPr lang="en-US" dirty="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a:t>
            </a:r>
          </a:p>
          <a:p>
            <a:pPr marL="0" indent="0">
              <a:buNone/>
            </a:pPr>
            <a:r>
              <a:rPr lang="en-US" sz="2000" b="1" dirty="0">
                <a:latin typeface="Consolas" charset="0"/>
                <a:ea typeface="Consolas" charset="0"/>
                <a:cs typeface="Consolas" charset="0"/>
              </a:rPr>
              <a:t>       </a:t>
            </a:r>
            <a:r>
              <a:rPr lang="en-US" sz="2000" b="1" dirty="0">
                <a:solidFill>
                  <a:srgbClr val="FF0000"/>
                </a:solidFill>
                <a:latin typeface="Consolas" charset="0"/>
                <a:ea typeface="Consolas" charset="0"/>
                <a:cs typeface="Consolas" charset="0"/>
              </a:rPr>
              <a:t>s ~ Alt s s, </a:t>
            </a:r>
          </a:p>
          <a:p>
            <a:pPr marL="0" indent="0">
              <a:buNone/>
            </a:pPr>
            <a:r>
              <a:rPr lang="en-US" sz="2000" b="1" dirty="0">
                <a:solidFill>
                  <a:srgbClr val="FF0000"/>
                </a:solidFill>
                <a:latin typeface="Consolas" charset="0"/>
                <a:ea typeface="Consolas" charset="0"/>
                <a:cs typeface="Consolas" charset="0"/>
              </a:rPr>
              <a:t>       Merge s (Repeat s) ~ Repeat s</a:t>
            </a:r>
            <a:r>
              <a:rPr lang="en-US" sz="2000" b="1" dirty="0">
                <a:latin typeface="Consolas" charset="0"/>
                <a:ea typeface="Consolas" charset="0"/>
                <a:cs typeface="Consolas" charset="0"/>
              </a:rPr>
              <a:t>)</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a:solidFill>
                  <a:schemeClr val="tx1"/>
                </a:solidFill>
                <a:latin typeface="Consolas"/>
                <a:ea typeface="Osaka"/>
                <a:cs typeface="Consolas"/>
              </a:rPr>
              <a:t>'[] </a:t>
            </a:r>
            <a:r>
              <a:rPr lang="en-US" sz="2000" b="1" dirty="0">
                <a:latin typeface="Consolas"/>
                <a:ea typeface="Osaka"/>
                <a:cs typeface="Consolas"/>
              </a:rPr>
              <a:t>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a:t>So, is GHC dependently typed?</a:t>
            </a:r>
          </a:p>
        </p:txBody>
      </p:sp>
    </p:spTree>
    <p:extLst>
      <p:ext uri="{BB962C8B-B14F-4D97-AF65-F5344CB8AC3E}">
        <p14:creationId xmlns:p14="http://schemas.microsoft.com/office/powerpoint/2010/main" val="127332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a:t>BEST IN CLASS</a:t>
            </a:r>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DataKinds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TypeOperators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TypeApplications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MultiParamTypeClasses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FlexibleInstances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TypeInType</a:t>
            </a:r>
            <a:endParaRPr lang="en-US" sz="2400" b="1" dirty="0">
              <a:solidFill>
                <a:schemeClr val="accent5"/>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UndecidableInstances</a:t>
            </a:r>
            <a:r>
              <a:rPr lang="en-US" sz="2400" b="1" dirty="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301869"/>
            <a:ext cx="787077" cy="2066721"/>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429599"/>
            <a:ext cx="3808071" cy="1938992"/>
          </a:xfrm>
          <a:prstGeom prst="rect">
            <a:avLst/>
          </a:prstGeom>
          <a:noFill/>
        </p:spPr>
        <p:txBody>
          <a:bodyPr wrap="square" rtlCol="0">
            <a:spAutoFit/>
          </a:bodyPr>
          <a:lstStyle/>
          <a:p>
            <a:r>
              <a:rPr lang="en-US" sz="2400" dirty="0"/>
              <a:t>MATURE SUPPORT</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a:solidFill>
                  <a:schemeClr val="accent4"/>
                </a:solidFill>
                <a:latin typeface="Consolas" charset="0"/>
                <a:ea typeface="Consolas" charset="0"/>
                <a:cs typeface="Consolas" charset="0"/>
              </a:rPr>
              <a:t>DataKinds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cs typeface="Consolas" charset="0"/>
              </a:rPr>
              <a:t>TypeLits</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a:t>Singletons library</a:t>
            </a:r>
          </a:p>
          <a:p>
            <a:pPr marL="342900" indent="-342900">
              <a:buFont typeface="Arial" charset="0"/>
              <a:buChar char="•"/>
            </a:pPr>
            <a:r>
              <a:rPr lang="en-US" sz="2400" dirty="0"/>
              <a:t>Current work: real </a:t>
            </a:r>
            <a:r>
              <a:rPr lang="en-US" sz="2400" dirty="0" err="1"/>
              <a:t>Π</a:t>
            </a:r>
            <a:r>
              <a:rPr lang="en-US" sz="2400" dirty="0"/>
              <a:t> 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a:t>MANY EXCITING APPROACHES</a:t>
            </a:r>
          </a:p>
          <a:p>
            <a:pPr marL="342900" indent="-342900">
              <a:buFont typeface="Arial" charset="0"/>
              <a:buChar char="•"/>
            </a:pPr>
            <a:r>
              <a:rPr lang="en-US" sz="2400" b="1" dirty="0" err="1">
                <a:solidFill>
                  <a:schemeClr val="accent1"/>
                </a:solidFill>
                <a:latin typeface="Consolas" charset="0"/>
                <a:ea typeface="Consolas" charset="0"/>
                <a:cs typeface="Consolas" charset="0"/>
              </a:rPr>
              <a:t>MultiParamTypeClasses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FunctionalDependencies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a:solidFill>
                  <a:schemeClr val="accent4"/>
                </a:solidFill>
                <a:latin typeface="Consolas" charset="0"/>
                <a:ea typeface="Consolas" charset="0"/>
                <a:cs typeface="Consolas" charset="0"/>
              </a:rPr>
              <a:t>Closed </a:t>
            </a:r>
            <a:r>
              <a:rPr lang="en-US" sz="2400" b="1" dirty="0" err="1">
                <a:solidFill>
                  <a:schemeClr val="accent4"/>
                </a:solidFill>
                <a:latin typeface="Consolas" charset="0"/>
                <a:ea typeface="Consolas" charset="0"/>
                <a:cs typeface="Consolas" charset="0"/>
              </a:rPr>
              <a:t>TypeFamilies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TypeFamilyDependencies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a:solidFill>
                  <a:schemeClr val="accent5"/>
                </a:solidFill>
                <a:latin typeface="Consolas" charset="0"/>
                <a:ea typeface="Consolas" charset="0"/>
                <a:cs typeface="Consolas" charset="0"/>
              </a:rPr>
              <a:t>GADTs</a:t>
            </a:r>
          </a:p>
          <a:p>
            <a:pPr marL="342900" indent="-342900">
              <a:buFont typeface="Arial" charset="0"/>
              <a:buChar char="•"/>
            </a:pPr>
            <a:r>
              <a:rPr lang="en-US" sz="2400" b="1" dirty="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 fascinating part of the design space of dependently typed languages. </a:t>
            </a:r>
          </a:p>
        </p:txBody>
      </p:sp>
      <p:sp>
        <p:nvSpPr>
          <p:cNvPr id="8" name="Title 7"/>
          <p:cNvSpPr>
            <a:spLocks noGrp="1"/>
          </p:cNvSpPr>
          <p:nvPr>
            <p:ph type="title"/>
          </p:nvPr>
        </p:nvSpPr>
        <p:spPr>
          <a:xfrm>
            <a:off x="554440" y="2034658"/>
            <a:ext cx="7886700" cy="2139553"/>
          </a:xfrm>
        </p:spPr>
        <p:txBody>
          <a:bodyPr>
            <a:noAutofit/>
          </a:bodyPr>
          <a:lstStyle/>
          <a:p>
            <a:r>
              <a:rPr lang="en-US" dirty="0"/>
              <a:t>Conclusion: Let's </a:t>
            </a:r>
            <a:r>
              <a:rPr lang="en-US"/>
              <a:t>program with types!</a:t>
            </a:r>
            <a:endParaRPr lang="en-US" dirty="0"/>
          </a:p>
        </p:txBody>
      </p:sp>
    </p:spTree>
    <p:extLst>
      <p:ext uri="{BB962C8B-B14F-4D97-AF65-F5344CB8AC3E}">
        <p14:creationId xmlns:p14="http://schemas.microsoft.com/office/powerpoint/2010/main" val="210306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881764" y="513058"/>
            <a:ext cx="7637204" cy="2677656"/>
          </a:xfrm>
          <a:prstGeom prst="rect">
            <a:avLst/>
          </a:prstGeom>
          <a:noFill/>
        </p:spPr>
        <p:txBody>
          <a:bodyPr wrap="square" rtlCol="0">
            <a:spAutoFit/>
          </a:bodyPr>
          <a:lstStyle/>
          <a:p>
            <a:r>
              <a:rPr lang="en-US" sz="2800" i="1" dirty="0">
                <a:solidFill>
                  <a:schemeClr val="bg1"/>
                </a:solidFill>
              </a:rPr>
              <a:t>Thanks to: </a:t>
            </a:r>
            <a:r>
              <a:rPr lang="en-US" sz="2800" dirty="0">
                <a:solidFill>
                  <a:schemeClr val="bg1"/>
                </a:solidFill>
              </a:rPr>
              <a:t>Simon Peyton Jones, Richard Eisenberg, </a:t>
            </a:r>
            <a:r>
              <a:rPr lang="en-US" sz="2800" dirty="0" err="1">
                <a:solidFill>
                  <a:schemeClr val="bg1"/>
                </a:solidFill>
              </a:rPr>
              <a:t>Dimitrios</a:t>
            </a:r>
            <a:r>
              <a:rPr lang="en-US" sz="2800" dirty="0">
                <a:solidFill>
                  <a:schemeClr val="bg1"/>
                </a:solidFill>
              </a:rPr>
              <a:t> </a:t>
            </a:r>
            <a:r>
              <a:rPr lang="en-US" sz="2800" dirty="0" err="1">
                <a:solidFill>
                  <a:schemeClr val="bg1"/>
                </a:solidFill>
              </a:rPr>
              <a:t>Vytiniotis</a:t>
            </a:r>
            <a:r>
              <a:rPr lang="en-US" sz="2800" dirty="0">
                <a:solidFill>
                  <a:schemeClr val="bg1"/>
                </a:solidFill>
              </a:rPr>
              <a:t>,  </a:t>
            </a:r>
            <a:r>
              <a:rPr lang="en-US" sz="2800" dirty="0" err="1">
                <a:solidFill>
                  <a:schemeClr val="bg1"/>
                </a:solidFill>
              </a:rPr>
              <a:t>Vilhelm</a:t>
            </a:r>
            <a:r>
              <a:rPr lang="en-US" sz="2800" dirty="0">
                <a:solidFill>
                  <a:schemeClr val="bg1"/>
                </a:solidFill>
              </a:rPr>
              <a:t> </a:t>
            </a:r>
            <a:r>
              <a:rPr lang="en-US" sz="2800" dirty="0" err="1">
                <a:solidFill>
                  <a:schemeClr val="bg1"/>
                </a:solidFill>
              </a:rPr>
              <a:t>Sjöberg</a:t>
            </a:r>
            <a:r>
              <a:rPr lang="en-US" sz="2800" dirty="0">
                <a:solidFill>
                  <a:schemeClr val="bg1"/>
                </a:solidFill>
              </a:rPr>
              <a:t>, Brent </a:t>
            </a:r>
            <a:r>
              <a:rPr lang="en-US" sz="2800" dirty="0" err="1">
                <a:solidFill>
                  <a:schemeClr val="bg1"/>
                </a:solidFill>
              </a:rPr>
              <a:t>Yorgey</a:t>
            </a:r>
            <a:r>
              <a:rPr lang="en-US" sz="2800" dirty="0">
                <a:solidFill>
                  <a:schemeClr val="bg1"/>
                </a:solidFill>
              </a:rPr>
              <a:t>, Chris </a:t>
            </a:r>
            <a:r>
              <a:rPr lang="en-US" sz="2800" dirty="0" err="1">
                <a:solidFill>
                  <a:schemeClr val="bg1"/>
                </a:solidFill>
              </a:rPr>
              <a:t>Casinghino</a:t>
            </a:r>
            <a:r>
              <a:rPr lang="en-US" sz="2800" dirty="0">
                <a:solidFill>
                  <a:schemeClr val="bg1"/>
                </a:solidFill>
              </a:rPr>
              <a:t>, Geoffrey Washburn, </a:t>
            </a:r>
            <a:r>
              <a:rPr lang="en-US" sz="2800" dirty="0" err="1">
                <a:solidFill>
                  <a:schemeClr val="bg1"/>
                </a:solidFill>
              </a:rPr>
              <a:t>Iavor</a:t>
            </a:r>
            <a:r>
              <a:rPr lang="en-US" sz="2800" dirty="0">
                <a:solidFill>
                  <a:schemeClr val="bg1"/>
                </a:solidFill>
              </a:rPr>
              <a:t> </a:t>
            </a:r>
            <a:r>
              <a:rPr lang="en-US" sz="2800" dirty="0" err="1">
                <a:solidFill>
                  <a:schemeClr val="bg1"/>
                </a:solidFill>
              </a:rPr>
              <a:t>Diatchki</a:t>
            </a:r>
            <a:r>
              <a:rPr lang="en-US" sz="2800" dirty="0">
                <a:solidFill>
                  <a:schemeClr val="bg1"/>
                </a:solidFill>
              </a:rPr>
              <a:t>, </a:t>
            </a:r>
            <a:r>
              <a:rPr lang="en-US" sz="2800" dirty="0" err="1">
                <a:solidFill>
                  <a:schemeClr val="bg1"/>
                </a:solidFill>
              </a:rPr>
              <a:t>Conor</a:t>
            </a:r>
            <a:r>
              <a:rPr lang="en-US" sz="2800" dirty="0">
                <a:solidFill>
                  <a:schemeClr val="bg1"/>
                </a:solidFill>
              </a:rPr>
              <a:t> McBride, Adam Gundry, Joachim </a:t>
            </a:r>
            <a:r>
              <a:rPr lang="en-US" sz="2800" dirty="0" err="1">
                <a:solidFill>
                  <a:schemeClr val="bg1"/>
                </a:solidFill>
              </a:rPr>
              <a:t>Breitner</a:t>
            </a:r>
            <a:r>
              <a:rPr lang="en-US" sz="2800" dirty="0">
                <a:solidFill>
                  <a:schemeClr val="bg1"/>
                </a:solidFill>
              </a:rPr>
              <a:t>, Julien Cretin, José Pedro </a:t>
            </a:r>
            <a:r>
              <a:rPr lang="en-US" sz="2800" dirty="0" err="1">
                <a:solidFill>
                  <a:schemeClr val="bg1"/>
                </a:solidFill>
              </a:rPr>
              <a:t>Magalhães</a:t>
            </a:r>
            <a:r>
              <a:rPr lang="en-US" sz="2800" dirty="0">
                <a:solidFill>
                  <a:schemeClr val="bg1"/>
                </a:solidFill>
              </a:rPr>
              <a:t>, Steve </a:t>
            </a:r>
            <a:r>
              <a:rPr lang="en-US" sz="2800" dirty="0" err="1">
                <a:solidFill>
                  <a:schemeClr val="bg1"/>
                </a:solidFill>
              </a:rPr>
              <a:t>Zdancewic</a:t>
            </a:r>
            <a:r>
              <a:rPr lang="en-US" sz="2800" dirty="0">
                <a:solidFill>
                  <a:schemeClr val="bg1"/>
                </a:solidFill>
              </a:rPr>
              <a:t> and NSF</a:t>
            </a:r>
            <a:endParaRPr lang="en-US" sz="28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5" name="Title 4"/>
          <p:cNvSpPr>
            <a:spLocks noGrp="1"/>
          </p:cNvSpPr>
          <p:nvPr>
            <p:ph type="ctrTitle"/>
          </p:nvPr>
        </p:nvSpPr>
        <p:spPr>
          <a:xfrm>
            <a:off x="-115339" y="3190714"/>
            <a:ext cx="11101018" cy="1157133"/>
          </a:xfrm>
        </p:spPr>
        <p:txBody>
          <a:bodyPr>
            <a:normAutofit/>
          </a:bodyPr>
          <a:lstStyle/>
          <a:p>
            <a:r>
              <a:rPr lang="en-US" sz="2200" dirty="0">
                <a:solidFill>
                  <a:schemeClr val="bg2">
                    <a:lumMod val="50000"/>
                  </a:schemeClr>
                </a:solidFill>
                <a:latin typeface="Consolas" charset="0"/>
                <a:ea typeface="Consolas" charset="0"/>
                <a:cs typeface="Consolas" charset="0"/>
              </a:rPr>
              <a:t>https://</a:t>
            </a:r>
            <a:r>
              <a:rPr lang="en-US" sz="2200" dirty="0" err="1">
                <a:solidFill>
                  <a:schemeClr val="bg2">
                    <a:lumMod val="50000"/>
                  </a:schemeClr>
                </a:solidFill>
                <a:latin typeface="Consolas" charset="0"/>
                <a:ea typeface="Consolas" charset="0"/>
                <a:cs typeface="Consolas" charset="0"/>
              </a:rPr>
              <a:t>github.com</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sweirich</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dth</a:t>
            </a:r>
            <a:br>
              <a:rPr lang="en-US" sz="2200" dirty="0">
                <a:solidFill>
                  <a:schemeClr val="bg2">
                    <a:lumMod val="50000"/>
                  </a:schemeClr>
                </a:solidFill>
                <a:latin typeface="Consolas" charset="0"/>
                <a:ea typeface="Consolas" charset="0"/>
                <a:cs typeface="Consolas" charset="0"/>
              </a:rPr>
            </a:br>
            <a:r>
              <a:rPr lang="en-US" sz="2200" dirty="0">
                <a:solidFill>
                  <a:schemeClr val="bg2">
                    <a:lumMod val="50000"/>
                  </a:schemeClr>
                </a:solidFill>
                <a:latin typeface="Consolas" charset="0"/>
                <a:ea typeface="Consolas" charset="0"/>
                <a:cs typeface="Consolas" charset="0"/>
              </a:rPr>
              <a:t>https://</a:t>
            </a:r>
            <a:r>
              <a:rPr lang="en-US" sz="2200" dirty="0" err="1">
                <a:solidFill>
                  <a:schemeClr val="bg2">
                    <a:lumMod val="50000"/>
                  </a:schemeClr>
                </a:solidFill>
                <a:latin typeface="Consolas" charset="0"/>
                <a:ea typeface="Consolas" charset="0"/>
                <a:cs typeface="Consolas" charset="0"/>
              </a:rPr>
              <a:t>skillsmatter.com</a:t>
            </a:r>
            <a:r>
              <a:rPr lang="en-US" sz="2200" dirty="0">
                <a:solidFill>
                  <a:schemeClr val="bg2">
                    <a:lumMod val="50000"/>
                  </a:schemeClr>
                </a:solidFill>
                <a:latin typeface="Consolas" charset="0"/>
                <a:ea typeface="Consolas" charset="0"/>
                <a:cs typeface="Consolas" charset="0"/>
              </a:rPr>
              <a:t>/conferences/10237-haskell-exchange-2018</a:t>
            </a:r>
            <a:endParaRPr lang="en-US" dirty="0"/>
          </a:p>
        </p:txBody>
      </p:sp>
    </p:spTree>
    <p:extLst>
      <p:ext uri="{BB962C8B-B14F-4D97-AF65-F5344CB8AC3E}">
        <p14:creationId xmlns:p14="http://schemas.microsoft.com/office/powerpoint/2010/main" val="196341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
        <p:nvSpPr>
          <p:cNvPr id="3" name="Title 4">
            <a:extLst>
              <a:ext uri="{FF2B5EF4-FFF2-40B4-BE49-F238E27FC236}">
                <a16:creationId xmlns:a16="http://schemas.microsoft.com/office/drawing/2014/main" id="{A5D2B366-CFC9-F043-80FF-D51C399EB71A}"/>
              </a:ext>
            </a:extLst>
          </p:cNvPr>
          <p:cNvSpPr txBox="1">
            <a:spLocks/>
          </p:cNvSpPr>
          <p:nvPr/>
        </p:nvSpPr>
        <p:spPr>
          <a:xfrm>
            <a:off x="298049" y="3827440"/>
            <a:ext cx="8480168" cy="2632120"/>
          </a:xfrm>
          <a:prstGeom prst="rect">
            <a:avLst/>
          </a:prstGeom>
        </p:spPr>
        <p:txBody>
          <a:bodyPr>
            <a:normAutofit/>
          </a:bodyPr>
          <a:lst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a:lstStyle>
          <a:p>
            <a:pPr>
              <a:lnSpc>
                <a:spcPct val="170000"/>
              </a:lnSpc>
            </a:pPr>
            <a:r>
              <a:rPr lang="en-US" sz="1600" dirty="0">
                <a:solidFill>
                  <a:schemeClr val="bg2">
                    <a:lumMod val="50000"/>
                  </a:schemeClr>
                </a:solidFill>
                <a:latin typeface="Consolas" charset="0"/>
                <a:ea typeface="Consolas" charset="0"/>
                <a:cs typeface="Consolas" charset="0"/>
              </a:rPr>
              <a:t>[code]   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a:solidFill>
                <a:schemeClr val="bg2">
                  <a:lumMod val="50000"/>
                </a:schemeClr>
              </a:solidFill>
              <a:latin typeface="Consolas" charset="0"/>
              <a:ea typeface="Consolas" charset="0"/>
              <a:cs typeface="Consolas" charset="0"/>
            </a:endParaRPr>
          </a:p>
          <a:p>
            <a:pPr marL="1031875" indent="-1031875">
              <a:lnSpc>
                <a:spcPct val="170000"/>
              </a:lnSpc>
            </a:pPr>
            <a:r>
              <a:rPr lang="en-US" sz="1600" dirty="0">
                <a:solidFill>
                  <a:schemeClr val="bg2">
                    <a:lumMod val="50000"/>
                  </a:schemeClr>
                </a:solidFill>
                <a:latin typeface="Consolas" charset="0"/>
                <a:ea typeface="Consolas" charset="0"/>
                <a:cs typeface="Consolas" charset="0"/>
              </a:rPr>
              <a:t>[video]  https://</a:t>
            </a:r>
            <a:r>
              <a:rPr lang="en-US" sz="1600" dirty="0" err="1">
                <a:solidFill>
                  <a:schemeClr val="bg2">
                    <a:lumMod val="50000"/>
                  </a:schemeClr>
                </a:solidFill>
                <a:latin typeface="Consolas" charset="0"/>
                <a:ea typeface="Consolas" charset="0"/>
                <a:cs typeface="Consolas" charset="0"/>
              </a:rPr>
              <a:t>skillsmatter.com</a:t>
            </a:r>
            <a:r>
              <a:rPr lang="en-US" sz="1600" dirty="0">
                <a:solidFill>
                  <a:schemeClr val="bg2">
                    <a:lumMod val="50000"/>
                  </a:schemeClr>
                </a:solidFill>
                <a:latin typeface="Consolas" charset="0"/>
                <a:ea typeface="Consolas" charset="0"/>
                <a:cs typeface="Consolas" charset="0"/>
              </a:rPr>
              <a:t>/conferences/10237-haskell-exchange-2018#skillscasts</a:t>
            </a:r>
            <a:endParaRPr lang="en-US" sz="3200" dirty="0"/>
          </a:p>
        </p:txBody>
      </p:sp>
    </p:spTree>
    <p:extLst>
      <p:ext uri="{BB962C8B-B14F-4D97-AF65-F5344CB8AC3E}">
        <p14:creationId xmlns:p14="http://schemas.microsoft.com/office/powerpoint/2010/main" val="15825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Dependent Types?</a:t>
            </a:r>
          </a:p>
        </p:txBody>
      </p:sp>
      <p:sp>
        <p:nvSpPr>
          <p:cNvPr id="5" name="Text Placeholder 4"/>
          <p:cNvSpPr>
            <a:spLocks noGrp="1"/>
          </p:cNvSpPr>
          <p:nvPr>
            <p:ph type="body" idx="1"/>
          </p:nvPr>
        </p:nvSpPr>
        <p:spPr/>
        <p:txBody>
          <a:bodyPr>
            <a:normAutofit/>
          </a:bodyPr>
          <a:lstStyle/>
          <a:p>
            <a:r>
              <a:rPr lang="en-US" sz="3000" dirty="0"/>
              <a:t>Domain-specific 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expression capture groups</a:t>
            </a:r>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a:t>regexps</a:t>
            </a:r>
            <a:r>
              <a:rPr lang="en-US" dirty="0"/>
              <a:t> to recognize and parse a file path</a:t>
            </a:r>
          </a:p>
          <a:p>
            <a:pPr marL="0" indent="0">
              <a:buNone/>
            </a:pPr>
            <a:r>
              <a:rPr lang="en-US" sz="2400" dirty="0">
                <a:latin typeface="Consolas" charset="0"/>
                <a:ea typeface="Consolas" charset="0"/>
                <a:cs typeface="Consolas" charset="0"/>
              </a:rPr>
              <a:t>  "</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Example.hs</a:t>
            </a:r>
            <a:r>
              <a:rPr lang="en-US" sz="2400" dirty="0">
                <a:latin typeface="Consolas" charset="0"/>
                <a:ea typeface="Consolas" charset="0"/>
                <a:cs typeface="Consolas" charset="0"/>
              </a:rPr>
              <a:t>"</a:t>
            </a:r>
          </a:p>
          <a:p>
            <a:r>
              <a:rPr lang="en-US" dirty="0"/>
              <a:t>Return captured results in a dictionary</a:t>
            </a:r>
            <a:endParaRPr lang="en-US" dirty="0">
              <a:latin typeface="Consolas" charset="0"/>
              <a:ea typeface="Consolas" charset="0"/>
              <a:cs typeface="Consolas" charset="0"/>
            </a:endParaRPr>
          </a:p>
          <a:p>
            <a:pPr marL="471488" lvl="1" indent="-128588">
              <a:buFontTx/>
              <a:buChar char="-"/>
            </a:pPr>
            <a:r>
              <a:rPr lang="en-US" dirty="0" err="1"/>
              <a:t>Basename</a:t>
            </a:r>
            <a:r>
              <a:rPr lang="en-US" dirty="0">
                <a:latin typeface="Consolas" charset="0"/>
                <a:ea typeface="Consolas" charset="0"/>
                <a:cs typeface="Consolas" charset="0"/>
              </a:rPr>
              <a:t> "Example"</a:t>
            </a:r>
          </a:p>
          <a:p>
            <a:pPr marL="471488" lvl="1" indent="-128588">
              <a:buFontTx/>
              <a:buChar char="-"/>
            </a:pPr>
            <a:r>
              <a:rPr lang="en-US" dirty="0"/>
              <a:t>Extension</a:t>
            </a:r>
            <a:r>
              <a:rPr lang="en-US" dirty="0">
                <a:latin typeface="Consolas" charset="0"/>
                <a:ea typeface="Consolas" charset="0"/>
                <a:cs typeface="Consolas" charset="0"/>
              </a:rPr>
              <a:t> "</a:t>
            </a:r>
            <a:r>
              <a:rPr lang="en-US" dirty="0" err="1">
                <a:latin typeface="Consolas" charset="0"/>
                <a:ea typeface="Consolas" charset="0"/>
                <a:cs typeface="Consolas" charset="0"/>
              </a:rPr>
              <a:t>hs</a:t>
            </a:r>
            <a:r>
              <a:rPr lang="en-US" dirty="0">
                <a:latin typeface="Consolas" charset="0"/>
                <a:ea typeface="Consolas" charset="0"/>
                <a:cs typeface="Consolas" charset="0"/>
              </a:rPr>
              <a:t>"</a:t>
            </a:r>
          </a:p>
          <a:p>
            <a:pPr marL="471488" lvl="1" indent="-128588">
              <a:buFontTx/>
              <a:buChar char="-"/>
            </a:pPr>
            <a:r>
              <a:rPr lang="en-US" dirty="0"/>
              <a:t>Directories in path</a:t>
            </a:r>
            <a:r>
              <a:rPr lang="en-US" dirty="0">
                <a:latin typeface="Consolas" charset="0"/>
                <a:ea typeface="Consolas" charset="0"/>
                <a:cs typeface="Consolas" charset="0"/>
              </a:rPr>
              <a:t> "</a:t>
            </a:r>
            <a:r>
              <a:rPr lang="en-US" dirty="0" err="1">
                <a:latin typeface="Consolas" charset="0"/>
                <a:ea typeface="Consolas" charset="0"/>
                <a:cs typeface="Consolas" charset="0"/>
              </a:rPr>
              <a:t>dth</a:t>
            </a:r>
            <a:r>
              <a:rPr lang="en-US" dirty="0">
                <a:latin typeface="Consolas" charset="0"/>
                <a:ea typeface="Consolas" charset="0"/>
                <a:cs typeface="Consolas" charset="0"/>
              </a:rPr>
              <a:t>" "</a:t>
            </a:r>
            <a:r>
              <a:rPr lang="en-US" dirty="0" err="1">
                <a:latin typeface="Consolas" charset="0"/>
                <a:ea typeface="Consolas" charset="0"/>
                <a:cs typeface="Consolas" charset="0"/>
              </a:rPr>
              <a:t>regexp</a:t>
            </a:r>
            <a:r>
              <a:rPr lang="en-US" dirty="0">
                <a:latin typeface="Consolas" charset="0"/>
                <a:ea typeface="Consolas" charset="0"/>
                <a:cs typeface="Consolas" charset="0"/>
              </a:rPr>
              <a:t>"</a:t>
            </a:r>
          </a:p>
          <a:p>
            <a:r>
              <a:rPr lang="en-US" dirty="0"/>
              <a:t>Challenge: Type system verifies dictionary access</a:t>
            </a:r>
          </a:p>
          <a:p>
            <a:endParaRPr lang="en-US" dirty="0"/>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Example: a </a:t>
            </a:r>
            <a:r>
              <a:rPr lang="en-US" dirty="0" err="1"/>
              <a:t>regexp</a:t>
            </a:r>
            <a:r>
              <a:rPr lang="en-US" dirty="0"/>
              <a:t> for parsing file paths</a:t>
            </a:r>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a:p>
          <a:p>
            <a:pPr marL="0" indent="0">
              <a:buNone/>
            </a:pPr>
            <a:r>
              <a:rPr lang="en-US" sz="2600" dirty="0"/>
              <a:t>Named capture groups marked by </a:t>
            </a:r>
            <a:r>
              <a:rPr lang="en-US" sz="2600" dirty="0">
                <a:latin typeface="Consolas" charset="0"/>
                <a:ea typeface="Consolas" charset="0"/>
                <a:cs typeface="Consolas" charset="0"/>
              </a:rPr>
              <a:t>(?P&lt;</a:t>
            </a:r>
            <a:r>
              <a:rPr lang="en-US" sz="2600" i="1" dirty="0">
                <a:latin typeface="Consolas" charset="0"/>
                <a:ea typeface="Consolas" charset="0"/>
                <a:cs typeface="Consolas" charset="0"/>
              </a:rPr>
              <a:t>name</a:t>
            </a:r>
            <a:r>
              <a:rPr lang="en-US" sz="2600" dirty="0">
                <a:latin typeface="Consolas" charset="0"/>
                <a:ea typeface="Consolas" charset="0"/>
                <a:cs typeface="Consolas" charset="0"/>
              </a:rPr>
              <a:t>&gt;</a:t>
            </a:r>
            <a:r>
              <a:rPr lang="en-US" sz="2600" i="1" dirty="0" err="1">
                <a:latin typeface="Consolas" charset="0"/>
                <a:ea typeface="Consolas" charset="0"/>
                <a:cs typeface="Consolas" charset="0"/>
              </a:rPr>
              <a:t>regexp</a:t>
            </a:r>
            <a:r>
              <a:rPr lang="en-US" sz="2600" dirty="0">
                <a:latin typeface="Consolas" charset="0"/>
                <a:ea typeface="Consolas" charset="0"/>
                <a:cs typeface="Consolas" charset="0"/>
              </a:rPr>
              <a:t>)</a:t>
            </a: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leading "/"</a:t>
            </a: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dir</a:t>
            </a:r>
            <a:r>
              <a:rPr lang="en-US" sz="2400" b="1" dirty="0">
                <a:latin typeface="Consolas" charset="0"/>
                <a:ea typeface="Consolas" charset="0"/>
                <a:cs typeface="Consolas" charset="0"/>
              </a:rPr>
              <a:t>&gt;[^/]+)/)* </a:t>
            </a:r>
            <a:r>
              <a:rPr lang="en-US" sz="2400" dirty="0">
                <a:latin typeface="Consolas" charset="0"/>
                <a:ea typeface="Consolas" charset="0"/>
                <a:cs typeface="Consolas" charset="0"/>
              </a:rPr>
              <a:t> -- any number of </a:t>
            </a:r>
            <a:r>
              <a:rPr lang="en-US" sz="2400" dirty="0" err="1">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(?P&lt;base&gt;[^\./]+)</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ext</a:t>
            </a:r>
            <a:r>
              <a:rPr lang="en-US" sz="2400" b="1" dirty="0">
                <a:latin typeface="Consolas" charset="0"/>
                <a:ea typeface="Consolas" charset="0"/>
                <a:cs typeface="Consolas" charset="0"/>
              </a:rPr>
              <a:t>&gt;\..*)?</a:t>
            </a:r>
            <a:r>
              <a:rPr lang="en-US" sz="2400" dirty="0">
                <a:latin typeface="Consolas" charset="0"/>
                <a:ea typeface="Consolas" charset="0"/>
                <a:cs typeface="Consolas" charset="0"/>
              </a:rPr>
              <a:t>      -- optional extension</a:t>
            </a: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[re|/?((?P&lt;</a:t>
            </a:r>
            <a:r>
              <a:rPr lang="en-US" sz="1500" dirty="0" err="1">
                <a:latin typeface="Consolas" charset="0"/>
                <a:ea typeface="Consolas" charset="0"/>
                <a:cs typeface="Consolas" charset="0"/>
              </a:rPr>
              <a:t>dir</a:t>
            </a:r>
            <a:r>
              <a:rPr lang="en-US" sz="1500" dirty="0">
                <a:latin typeface="Consolas" charset="0"/>
                <a:ea typeface="Consolas" charset="0"/>
                <a:cs typeface="Consolas" charset="0"/>
              </a:rPr>
              <a:t>&gt;[^/]+)/)*(?P&lt;base&gt;[^\./]+)(?P&lt;</a:t>
            </a:r>
            <a:r>
              <a:rPr lang="en-US" sz="1500" dirty="0" err="1">
                <a:latin typeface="Consolas" charset="0"/>
                <a:ea typeface="Consolas" charset="0"/>
                <a:cs typeface="Consolas" charset="0"/>
              </a:rPr>
              <a:t>ext</a:t>
            </a:r>
            <a:r>
              <a:rPr lang="en-US" sz="1500" dirty="0">
                <a:latin typeface="Consolas" charset="0"/>
                <a:ea typeface="Consolas" charset="0"/>
                <a:cs typeface="Consolas" charset="0"/>
              </a:rPr>
              <a:t>&gt;\..*)?|]</a:t>
            </a: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a:latin typeface="Consolas" charset="0"/>
                <a:ea typeface="Consolas" charset="0"/>
                <a:cs typeface="Consolas" charset="0"/>
              </a:rPr>
              <a:t>dth</a:t>
            </a:r>
            <a:r>
              <a:rPr lang="en-US" sz="1500" dirty="0">
                <a:latin typeface="Consolas" charset="0"/>
                <a:ea typeface="Consolas" charset="0"/>
                <a:cs typeface="Consolas" charset="0"/>
              </a:rPr>
              <a:t>/</a:t>
            </a:r>
            <a:r>
              <a:rPr lang="en-US" sz="1500" dirty="0" err="1">
                <a:latin typeface="Consolas" charset="0"/>
                <a:ea typeface="Consolas" charset="0"/>
                <a:cs typeface="Consolas" charset="0"/>
              </a:rPr>
              <a:t>regexp</a:t>
            </a:r>
            <a:r>
              <a:rPr lang="en-US" sz="1500" dirty="0">
                <a:latin typeface="Consolas" charset="0"/>
                <a:ea typeface="Consolas" charset="0"/>
                <a:cs typeface="Consolas" charset="0"/>
              </a:rPr>
              <a:t>/</a:t>
            </a:r>
            <a:r>
              <a:rPr lang="en-US" sz="1500" dirty="0" err="1">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mcast2.mov">
            <a:hlinkClick r:id="" action="ppaction://media"/>
            <a:extLst>
              <a:ext uri="{FF2B5EF4-FFF2-40B4-BE49-F238E27FC236}">
                <a16:creationId xmlns:a16="http://schemas.microsoft.com/office/drawing/2014/main" id="{AA2413D1-2F90-204E-8F73-6D28FEEA5F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4118" y="245661"/>
            <a:ext cx="6229368" cy="4513799"/>
          </a:xfrm>
        </p:spPr>
      </p:pic>
    </p:spTree>
    <p:extLst>
      <p:ext uri="{BB962C8B-B14F-4D97-AF65-F5344CB8AC3E}">
        <p14:creationId xmlns:p14="http://schemas.microsoft.com/office/powerpoint/2010/main" val="38429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asking for, when we ask for dependent types?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99567</TotalTime>
  <Words>2216</Words>
  <Application>Microsoft Macintosh PowerPoint</Application>
  <PresentationFormat>On-screen Show (16:9)</PresentationFormat>
  <Paragraphs>353</Paragraphs>
  <Slides>38</Slides>
  <Notes>26</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Cambria Math</vt:lpstr>
      <vt:lpstr>Consolas</vt:lpstr>
      <vt:lpstr>Gill Sans Regular</vt:lpstr>
      <vt:lpstr>Osaka</vt:lpstr>
      <vt:lpstr>Tw Cen MT</vt:lpstr>
      <vt:lpstr>Tw Cen MT Condensed</vt:lpstr>
      <vt:lpstr>Zapfino</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PowerPoint Presentation</vt:lpstr>
      <vt:lpstr>What are we asking for, when we ask for dependent types?</vt:lpstr>
      <vt:lpstr>Four Capabilities of Dependent Type Systems</vt:lpstr>
      <vt:lpstr>Type Computation</vt:lpstr>
      <vt:lpstr>How does this work?</vt:lpstr>
      <vt:lpstr>How does this work?</vt:lpstr>
      <vt:lpstr>2. Type functions run by type checker</vt:lpstr>
      <vt:lpstr>Demo</vt:lpstr>
      <vt:lpstr>PowerPoint Presentation</vt:lpstr>
      <vt:lpstr>Indexed types </vt:lpstr>
      <vt:lpstr>How does this work?</vt:lpstr>
      <vt:lpstr>Types Constrain Data</vt:lpstr>
      <vt:lpstr>Types Constrain Data with GADTs</vt:lpstr>
      <vt:lpstr>Types Constrain Data with Type Families</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Capabilities of Dependent Type Systems</vt:lpstr>
      <vt:lpstr>Four Capabilities of Dependent Type Systems</vt:lpstr>
      <vt:lpstr>Four Capabilities of Dependent Type Systems</vt:lpstr>
      <vt:lpstr>Four Capabilities of Dependent Type Systems</vt:lpstr>
      <vt:lpstr>Conclusion: Let's program with types!</vt:lpstr>
      <vt:lpstr>https://github.com/sweirich/dth https://skillsmatter.com/conferences/10237-haskell-exchange-2018</vt:lpstr>
      <vt:lpstr>PowerPoint Presentation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Microsoft Office User</cp:lastModifiedBy>
  <cp:revision>423</cp:revision>
  <cp:lastPrinted>2017-01-18T16:17:31Z</cp:lastPrinted>
  <dcterms:created xsi:type="dcterms:W3CDTF">2014-10-17T12:05:19Z</dcterms:created>
  <dcterms:modified xsi:type="dcterms:W3CDTF">2018-10-11T07:25:48Z</dcterms:modified>
</cp:coreProperties>
</file>